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6" r:id="rId2"/>
    <p:sldId id="318" r:id="rId3"/>
    <p:sldId id="258" r:id="rId4"/>
    <p:sldId id="321" r:id="rId5"/>
    <p:sldId id="322" r:id="rId6"/>
    <p:sldId id="315" r:id="rId7"/>
    <p:sldId id="3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F6C0B3A3-4DF2-4ECD-96AC-5606CA8E9B59}">
          <p14:sldIdLst>
            <p14:sldId id="316"/>
          </p14:sldIdLst>
        </p14:section>
        <p14:section name="Introduction " id="{6F584C29-66BA-4175-8269-A823EE3823D3}">
          <p14:sldIdLst>
            <p14:sldId id="318"/>
          </p14:sldIdLst>
        </p14:section>
        <p14:section name="Methods- Mouse Ear Swelling Assay " id="{7386B25D-2B00-4398-AB29-4C034FBA25E0}">
          <p14:sldIdLst>
            <p14:sldId id="258"/>
          </p14:sldIdLst>
        </p14:section>
        <p14:section name="Ly49G receptors are not required to mediate DNFB or gp160- induced ear swelling response  " id="{EA52F155-8D08-41DC-85BC-4858B95AE911}">
          <p14:sldIdLst>
            <p14:sldId id="321"/>
          </p14:sldIdLst>
        </p14:section>
        <p14:section name=" Depletion of NK cells expressing Ly49C/I significantly reduced the  DNFB &amp; gp160 -induced ear  swelling response " id="{861AD6DA-3BE0-4816-BB79-724A3C0BCF9F}">
          <p14:sldIdLst>
            <p14:sldId id="322"/>
          </p14:sldIdLst>
        </p14:section>
        <p14:section name="Depletion of NK cells expressing Ly49G receptors doesn’t affect the DNFB or gp160-induced ear swelling response " id="{17989EAC-2BFE-43D2-918B-48D29B0EB350}">
          <p14:sldIdLst>
            <p14:sldId id="315"/>
          </p14:sldIdLst>
        </p14:section>
        <p14:section name="Conclusions &amp; Future Directions " id="{9B6A75C2-E3A2-48AC-A3F0-AACBCA602404}">
          <p14:sldIdLst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6699"/>
    <a:srgbClr val="271F3D"/>
    <a:srgbClr val="333300"/>
    <a:srgbClr val="66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6337" autoAdjust="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9AC7-D928-422E-BA3F-E3CE09F1BAF5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3C6A1-E9CE-4A5A-9585-17EAA092D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086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C6A1-E9CE-4A5A-9585-17EAA092D00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43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C6A1-E9CE-4A5A-9585-17EAA092D00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37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C6A1-E9CE-4A5A-9585-17EAA092D00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40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C6A1-E9CE-4A5A-9585-17EAA092D00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0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C6A1-E9CE-4A5A-9585-17EAA092D00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25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3B2C-C637-478C-8602-F2B16CFF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FAE19-3BA8-4AC5-B603-A0F7EE558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0FE75-B74D-430B-A23E-1C8670DF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BEE8B-0D14-46C4-B029-027F4F9A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491BA-6F51-4505-96CB-3928F4DA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07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E2DE-4DAE-42F0-99DA-5CA069E6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0AC83-8DDD-4AE2-87B5-62164E53F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7305-6292-4E77-8010-E778D103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8705E-6871-4037-8434-A6A1A408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8FA4E-86AE-49A1-B7C7-F0C05924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03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3953B-9008-4757-95E5-A0FA75FEF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6109C-B0CB-41B7-B120-0124CA172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722B1-9118-4B1E-87E4-5F08B0BF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489F-B1B4-4C89-A129-8DF62166F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97127-D3F8-4FDF-AFD8-230621B2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3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375B-BC05-4C63-A96C-CDE9ED22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D3DA-0119-45E9-A0E6-484978042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3BCC9-893D-4012-B46B-D402AA8B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DFDAB-98B4-4FBC-BBC0-5A902A09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33831-8504-4C99-A95E-C309DEA6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96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80F2-4145-4D20-BC1E-FF2C604D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FED4B-477B-4BFC-B8D4-FD4815101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2D80C-9C9B-4890-AA11-5B84D821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8E27A-B201-475E-870E-53DB7779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402FC-E688-42A0-B73E-1FC61292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1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9284F-3E55-4F3F-A1C1-49AB1883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D2B3-42F8-4292-A153-93EE3832A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5B1B2-9908-40C7-A157-9BF8E3853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80E68-F84B-4803-B61D-C76D9D34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431F3-1BCC-4E97-9C13-EC09B9DF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B1D9D-C21B-4E36-91E8-CC09D3BF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23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D46C-7FDC-4BDA-8891-E5439C96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A702E-F966-4FDE-8E07-F236852DB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00ECF-7F3D-41F1-B53E-08A8D575C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95CA4-B8DB-48D5-8CA4-FB8F75ABC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355B0-E5B9-4609-8316-41AE2BF4D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4FF25-0B0A-4783-816A-395850AD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913D6-AE9D-437C-BE54-6CF4C9B7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F06DA-492A-41E9-B32C-E2B8390E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56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80B6-91F6-441F-A8E6-A9FA1842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FCB9D-BE5B-4D85-9906-32967CCE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47BB3-57B6-47B1-B540-1D418EA4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413EB-CF3F-4D8A-B478-8CF9695B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8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BD8C9-B41D-4FDA-89DF-06074EDB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13284-43E7-4221-81E4-BEC4ED92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465FC-73A3-4573-A908-5BBD96DB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39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62CB-ECB2-417C-8432-35540126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043F-050E-4002-9FD9-EF66AE56F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D62BC-0818-47E3-BDEB-676689346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11A1F-C506-4794-9DFF-BAAE5290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6C8B9-63D1-44C6-A9CA-26EE91C5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FDB1B-E4E6-4A6F-9838-48194C14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00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133B-8408-4F1C-AAC6-0CD3E363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C4C2D-66EB-46DA-A1C1-B6F1E9FAA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FE28F-7AF2-4D26-8A7C-5EDC6784A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496F2-80CC-4C0D-A4FB-CEE98B45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77F15-6A9E-4383-83DB-93ACC250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00DE3-1F06-425C-AF6E-EB98AE93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37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66DD8-5FCA-4562-B44A-EEB283E3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D63B2-2417-4B63-AD72-435E80A35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61A81-821E-48D7-B05E-63C2A03C4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D08C-ECE1-4A84-8AC0-FFDEA9D0AAB2}" type="datetimeFigureOut">
              <a:rPr lang="en-CA" smtClean="0"/>
              <a:t>2021-04-18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D1450-E79C-4123-95D7-B829E618F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EFF25-8BA0-4665-B1F5-ADFC62972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A0807-E50B-4DD8-BD69-02181E75F4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53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D337E43-FA75-4F47-B1E5-6A0C6406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1"/>
            <a:ext cx="12107008" cy="147088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rgbClr val="333399"/>
                </a:solidFill>
                <a:latin typeface="+mn-lt"/>
              </a:rPr>
              <a:t>Adaptive Responses of Natural Killer Cells Exhibit Distinct Requirements Among Members of the Ly49 Receptor Family</a:t>
            </a:r>
            <a:br>
              <a:rPr lang="en-US" sz="3200" b="1" dirty="0">
                <a:solidFill>
                  <a:srgbClr val="333399"/>
                </a:solidFill>
                <a:latin typeface="+mn-lt"/>
              </a:rPr>
            </a:br>
            <a:r>
              <a:rPr lang="en-US" sz="3200" b="1" dirty="0">
                <a:solidFill>
                  <a:srgbClr val="333399"/>
                </a:solidFill>
                <a:latin typeface="+mn-lt"/>
              </a:rPr>
              <a:t> </a:t>
            </a:r>
            <a:endParaRPr lang="en-CA" sz="3200" b="1" dirty="0">
              <a:solidFill>
                <a:srgbClr val="333399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EE92CF4F-7B1C-4817-83BB-3C02DD48F5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5089790"/>
                  </p:ext>
                </p:extLst>
              </p:nvPr>
            </p:nvGraphicFramePr>
            <p:xfrm>
              <a:off x="257906" y="1407478"/>
              <a:ext cx="11095894" cy="5301052"/>
            </p:xfrm>
            <a:graphic>
              <a:graphicData uri="http://schemas.microsoft.com/office/powerpoint/2016/summaryzoom">
                <psuz:summaryZm>
                  <psuz:summaryZmObj sectionId="{6F584C29-66BA-4175-8269-A823EE3823D3}" offsetFactorX="-2248" offsetFactorY="-2614" scaleFactorX="103917" scaleFactorY="115550">
                    <psuz:zmPr id="{B797A032-A03D-4AA7-B09B-B7CE4085E521}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9942" y="521153"/>
                          <a:ext cx="3459155" cy="2163594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7386B25D-2B00-4398-AB29-4C034FBA25E0}" offsetFactorX="-105205" offsetFactorY="121158" scaleFactorX="103917" scaleFactorY="115495">
                    <psuz:zmPr id="{1EC854BD-CC6D-4F9C-91B7-9367DFB07A22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6340" y="2839213"/>
                          <a:ext cx="3459155" cy="216256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A52F155-8D08-41DC-85BC-4858B95AE911}" offsetFactorX="-101946" offsetFactorY="-893" scaleFactorX="103917" scaleFactorY="115550">
                    <psuz:zmPr id="{C065AF96-50EE-4768-94F3-045F6F2965A7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78421" y="553377"/>
                          <a:ext cx="3459155" cy="216359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61AD6DA-3BE0-4816-BB79-724A3C0BCF9F}" offsetFactorX="106102" offsetFactorY="14922" scaleFactorX="103917" scaleFactorY="115550">
                    <psuz:zmPr id="{91FAABA7-4F51-421B-9873-26673C2B7981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96662" y="2846762"/>
                          <a:ext cx="3459155" cy="216359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7989EAC-2BFE-43D2-918B-48D29B0EB350}" offsetFactorX="110583" offsetFactorY="-107025" scaleFactorX="103917" scaleFactorY="115550">
                    <psuz:zmPr id="{599DB949-9F1D-4F79-A817-ECAD48BBD5C4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499422" y="563389"/>
                          <a:ext cx="3459155" cy="216359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B6A75C2-E3A2-48AC-A3F0-AACBCA602404}" offsetFactorX="7933" offsetFactorY="14725" scaleFactorX="103917" scaleFactorY="115550">
                    <psuz:zmPr id="{55AE0145-F11A-4D0A-BA89-277E30DCF407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536038" y="2843073"/>
                          <a:ext cx="3459155" cy="216359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EE92CF4F-7B1C-4817-83BB-3C02DD48F562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257906" y="1407478"/>
                <a:ext cx="11095894" cy="5301052"/>
                <a:chOff x="257906" y="1407478"/>
                <a:chExt cx="11095894" cy="5301052"/>
              </a:xfrm>
            </p:grpSpPr>
            <p:pic>
              <p:nvPicPr>
                <p:cNvPr id="2" name="Picture 2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7848" y="1928631"/>
                  <a:ext cx="3459155" cy="2163594"/>
                </a:xfrm>
                <a:prstGeom prst="rect">
                  <a:avLst/>
                </a:prstGeom>
              </p:spPr>
            </p:pic>
            <p:pic>
              <p:nvPicPr>
                <p:cNvPr id="3" name="Picture 3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4246" y="4246691"/>
                  <a:ext cx="3459155" cy="216256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36327" y="1960855"/>
                  <a:ext cx="3459155" cy="216359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Picture 6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54568" y="4254240"/>
                  <a:ext cx="3459155" cy="216359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57328" y="1970867"/>
                  <a:ext cx="3459155" cy="216359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93944" y="4250551"/>
                  <a:ext cx="3459155" cy="216359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1C97B16-4C19-4A11-AA46-5DCA1C6DF157}"/>
              </a:ext>
            </a:extLst>
          </p:cNvPr>
          <p:cNvSpPr txBox="1"/>
          <p:nvPr/>
        </p:nvSpPr>
        <p:spPr>
          <a:xfrm>
            <a:off x="509954" y="1240423"/>
            <a:ext cx="11172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>
                <a:ea typeface="Times New Roman" panose="02020603050405020304" pitchFamily="18" charset="0"/>
              </a:rPr>
              <a:t>Gayani S Gamage</a:t>
            </a:r>
            <a:r>
              <a:rPr lang="en-US" sz="1500" b="1" u="sng" baseline="30000" dirty="0">
                <a:ea typeface="Times New Roman" panose="02020603050405020304" pitchFamily="18" charset="0"/>
              </a:rPr>
              <a:t>1</a:t>
            </a:r>
            <a:r>
              <a:rPr lang="en-US" sz="1500" b="1" dirty="0">
                <a:ea typeface="Times New Roman" panose="02020603050405020304" pitchFamily="18" charset="0"/>
              </a:rPr>
              <a:t>, Daniel Medina-Luna</a:t>
            </a:r>
            <a:r>
              <a:rPr lang="en-US" sz="1500" b="1" baseline="30000" dirty="0">
                <a:ea typeface="Times New Roman" panose="02020603050405020304" pitchFamily="18" charset="0"/>
              </a:rPr>
              <a:t>1</a:t>
            </a:r>
            <a:r>
              <a:rPr lang="en-US" sz="1500" b="1" dirty="0">
                <a:ea typeface="Times New Roman" panose="02020603050405020304" pitchFamily="18" charset="0"/>
              </a:rPr>
              <a:t>, Michal Scur</a:t>
            </a:r>
            <a:r>
              <a:rPr lang="en-US" sz="1500" b="1" baseline="30000" dirty="0">
                <a:ea typeface="Times New Roman" panose="02020603050405020304" pitchFamily="18" charset="0"/>
              </a:rPr>
              <a:t>1</a:t>
            </a:r>
            <a:r>
              <a:rPr lang="en-US" sz="1500" b="1" dirty="0">
                <a:ea typeface="Times New Roman" panose="02020603050405020304" pitchFamily="18" charset="0"/>
              </a:rPr>
              <a:t>, </a:t>
            </a:r>
            <a:r>
              <a:rPr lang="en-US" sz="1500" b="1" dirty="0" err="1">
                <a:ea typeface="Times New Roman" panose="02020603050405020304" pitchFamily="18" charset="0"/>
              </a:rPr>
              <a:t>Hagaag</a:t>
            </a:r>
            <a:r>
              <a:rPr lang="en-US" sz="1500" b="1" dirty="0">
                <a:ea typeface="Times New Roman" panose="02020603050405020304" pitchFamily="18" charset="0"/>
              </a:rPr>
              <a:t> S Zein</a:t>
            </a:r>
            <a:r>
              <a:rPr lang="en-US" sz="1500" b="1" baseline="30000" dirty="0">
                <a:ea typeface="Times New Roman" panose="02020603050405020304" pitchFamily="18" charset="0"/>
              </a:rPr>
              <a:t>1</a:t>
            </a:r>
            <a:r>
              <a:rPr lang="en-US" sz="1500" b="1" dirty="0">
                <a:ea typeface="Times New Roman" panose="02020603050405020304" pitchFamily="18" charset="0"/>
              </a:rPr>
              <a:t>, Mir Munir A. Rahim</a:t>
            </a:r>
            <a:r>
              <a:rPr lang="en-US" sz="1500" b="1" baseline="30000" dirty="0">
                <a:ea typeface="Times New Roman" panose="02020603050405020304" pitchFamily="18" charset="0"/>
              </a:rPr>
              <a:t>2</a:t>
            </a:r>
            <a:r>
              <a:rPr lang="en-US" sz="1500" b="1" dirty="0">
                <a:ea typeface="Times New Roman" panose="02020603050405020304" pitchFamily="18" charset="0"/>
              </a:rPr>
              <a:t> Brendon D Parsons</a:t>
            </a:r>
            <a:r>
              <a:rPr lang="en-US" sz="1500" b="1" baseline="30000" dirty="0">
                <a:ea typeface="Times New Roman" panose="02020603050405020304" pitchFamily="18" charset="0"/>
              </a:rPr>
              <a:t>1</a:t>
            </a:r>
            <a:r>
              <a:rPr lang="en-US" sz="1500" b="1" dirty="0">
                <a:ea typeface="Times New Roman" panose="02020603050405020304" pitchFamily="18" charset="0"/>
              </a:rPr>
              <a:t>,Andrew P Makrigiannis</a:t>
            </a:r>
            <a:r>
              <a:rPr lang="en-US" sz="1500" b="1" baseline="30000" dirty="0">
                <a:ea typeface="Times New Roman" panose="02020603050405020304" pitchFamily="18" charset="0"/>
              </a:rPr>
              <a:t>1</a:t>
            </a:r>
            <a:r>
              <a:rPr lang="en-US" sz="1500" baseline="30000" dirty="0">
                <a:ea typeface="Times New Roman" panose="02020603050405020304" pitchFamily="18" charset="0"/>
              </a:rPr>
              <a:t> </a:t>
            </a:r>
            <a:r>
              <a:rPr lang="en-US" sz="1500" dirty="0">
                <a:ea typeface="Times New Roman" panose="02020603050405020304" pitchFamily="18" charset="0"/>
              </a:rPr>
              <a:t> </a:t>
            </a:r>
            <a:br>
              <a:rPr lang="en-CA" sz="1600" dirty="0">
                <a:ea typeface="Times New Roman" panose="02020603050405020304" pitchFamily="18" charset="0"/>
              </a:rPr>
            </a:br>
            <a:r>
              <a:rPr lang="en-US" sz="1100" i="1" baseline="30000" dirty="0">
                <a:ea typeface="Times New Roman" panose="02020603050405020304" pitchFamily="18" charset="0"/>
              </a:rPr>
              <a:t>1</a:t>
            </a:r>
            <a:r>
              <a:rPr lang="en-US" sz="1100" i="1" dirty="0">
                <a:ea typeface="Times New Roman" panose="02020603050405020304" pitchFamily="18" charset="0"/>
              </a:rPr>
              <a:t>Department of Microbiology and Immunology, Faculty of Medicine, Dalhousie University,5850 College Street, Halifax, B3H 4H7,NS, Canada</a:t>
            </a:r>
            <a:r>
              <a:rPr lang="en-CA" sz="1600" dirty="0">
                <a:ea typeface="Times New Roman" panose="02020603050405020304" pitchFamily="18" charset="0"/>
              </a:rPr>
              <a:t>.</a:t>
            </a:r>
            <a:r>
              <a:rPr lang="en-US" sz="1100" i="1" spc="-167" baseline="30000" dirty="0">
                <a:cs typeface="Arial" pitchFamily="34" charset="0"/>
              </a:rPr>
              <a:t> </a:t>
            </a:r>
            <a:r>
              <a:rPr lang="en-US" sz="1100" i="1" baseline="30000" dirty="0"/>
              <a:t>2</a:t>
            </a:r>
            <a:r>
              <a:rPr lang="en-US" sz="1100" i="1" dirty="0"/>
              <a:t>Biological Sciences Department, University of Windsor, 450 Patricia Road, Windsor, N9B 3B9, ON, Canada</a:t>
            </a:r>
            <a:endParaRPr lang="en-CA" sz="1100" i="1" dirty="0"/>
          </a:p>
        </p:txBody>
      </p:sp>
    </p:spTree>
    <p:extLst>
      <p:ext uri="{BB962C8B-B14F-4D97-AF65-F5344CB8AC3E}">
        <p14:creationId xmlns:p14="http://schemas.microsoft.com/office/powerpoint/2010/main" val="178409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83A2-2E80-4121-9A23-A71734A4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6" y="365790"/>
            <a:ext cx="10895528" cy="1249814"/>
          </a:xfrm>
          <a:solidFill>
            <a:srgbClr val="271F3D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Introduction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F807-D2EB-4C87-B877-22E79B0F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86" y="1615604"/>
            <a:ext cx="10877945" cy="5145681"/>
          </a:xfrm>
          <a:ln>
            <a:solidFill>
              <a:srgbClr val="33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24B90-0FA5-4259-BF44-4070259F116E}"/>
              </a:ext>
            </a:extLst>
          </p:cNvPr>
          <p:cNvSpPr txBox="1"/>
          <p:nvPr/>
        </p:nvSpPr>
        <p:spPr>
          <a:xfrm>
            <a:off x="5229922" y="1801605"/>
            <a:ext cx="6056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333399"/>
                </a:solidFill>
                <a:latin typeface="+mj-lt"/>
              </a:rPr>
              <a:t>New Facet of NK cells: NK Cell 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Immune memory is a hallmark of adaptive T &amp; B cells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Memory cells are</a:t>
            </a:r>
          </a:p>
          <a:p>
            <a:r>
              <a:rPr lang="en-US" sz="2000" dirty="0"/>
              <a:t>                         -long-lived</a:t>
            </a:r>
          </a:p>
          <a:p>
            <a:r>
              <a:rPr lang="en-US" sz="2000" dirty="0"/>
              <a:t>                         -antigen-specific </a:t>
            </a:r>
          </a:p>
          <a:p>
            <a:r>
              <a:rPr lang="en-US" sz="2000" dirty="0"/>
              <a:t>                         -respond rapidly &amp; robustly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NK cells display characteristics of memory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Ly49C/I are important for NK cell memory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2A112-28F2-4AD0-B01C-0581F9E9EA86}"/>
              </a:ext>
            </a:extLst>
          </p:cNvPr>
          <p:cNvSpPr txBox="1"/>
          <p:nvPr/>
        </p:nvSpPr>
        <p:spPr>
          <a:xfrm>
            <a:off x="5501830" y="4870616"/>
            <a:ext cx="578506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333399"/>
                </a:solidFill>
                <a:latin typeface="+mj-lt"/>
              </a:rPr>
              <a:t>Main Research Question </a:t>
            </a:r>
          </a:p>
          <a:p>
            <a:pPr marL="0" indent="0" algn="ctr">
              <a:buNone/>
            </a:pPr>
            <a:r>
              <a:rPr lang="en-US" sz="2000" dirty="0"/>
              <a:t>Are Ly49 receptor-mediated NK memory responses restricted to Ly49C and/or Ly49I or can other receptors of the Ly49 family contribute to the formation of NK memory?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10573-FB63-4DC8-A638-0E0EE3833367}"/>
              </a:ext>
            </a:extLst>
          </p:cNvPr>
          <p:cNvSpPr txBox="1"/>
          <p:nvPr/>
        </p:nvSpPr>
        <p:spPr>
          <a:xfrm>
            <a:off x="687800" y="1903883"/>
            <a:ext cx="463389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333399"/>
                </a:solidFill>
                <a:latin typeface="+mj-lt"/>
              </a:rPr>
              <a:t>Natural Killer (NK) 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Innate lymphocytes that can rapidly mediate cytotoxicity and secrete cytokines when activated by infected, transformed or “stressed”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r>
              <a:rPr lang="en-US" sz="2800" b="1" u="sng" dirty="0">
                <a:solidFill>
                  <a:srgbClr val="333399"/>
                </a:solidFill>
                <a:latin typeface="+mj-lt"/>
              </a:rPr>
              <a:t>Ly49 Receptors </a:t>
            </a:r>
            <a:endParaRPr lang="en-US" sz="2000" b="1" u="sng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MHC class-I specific receptors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Highly polygenic &amp; polymorphic receptor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Key regulators in NK cell functions &amp; NK cell education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u="sng" dirty="0">
              <a:solidFill>
                <a:srgbClr val="333399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A65048-A1C7-41F0-A95F-9D55773C9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12" y="4673872"/>
            <a:ext cx="843666" cy="8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5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83A2-2E80-4121-9A23-A71734A4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6" y="321828"/>
            <a:ext cx="10895528" cy="1242792"/>
          </a:xfrm>
          <a:solidFill>
            <a:srgbClr val="271F3D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Methods- Mouse Ear Swelling Assay </a:t>
            </a:r>
            <a:endParaRPr lang="en-CA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F807-D2EB-4C87-B877-22E79B0F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86" y="1571643"/>
            <a:ext cx="10895528" cy="51984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Research question: </a:t>
            </a:r>
            <a:r>
              <a:rPr lang="en-US" sz="2400" b="1" i="1" dirty="0"/>
              <a:t>What is the role of Ly49G receptors in mediating NK cell memory responses? </a:t>
            </a:r>
            <a:endParaRPr lang="en-CA" sz="2400" b="1" i="1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9DCB40F-43AD-4703-8B33-0314A80A30BD}"/>
              </a:ext>
            </a:extLst>
          </p:cNvPr>
          <p:cNvGrpSpPr/>
          <p:nvPr/>
        </p:nvGrpSpPr>
        <p:grpSpPr>
          <a:xfrm>
            <a:off x="707387" y="2414260"/>
            <a:ext cx="3195900" cy="2731591"/>
            <a:chOff x="846914" y="2405812"/>
            <a:chExt cx="3195900" cy="27315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B5F7AF-DA6B-4BDF-9F5C-FD2CE7793371}"/>
                </a:ext>
              </a:extLst>
            </p:cNvPr>
            <p:cNvGrpSpPr/>
            <p:nvPr/>
          </p:nvGrpSpPr>
          <p:grpSpPr>
            <a:xfrm>
              <a:off x="846914" y="2405812"/>
              <a:ext cx="3195900" cy="2731591"/>
              <a:chOff x="203625" y="2171386"/>
              <a:chExt cx="3195900" cy="273159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F6B014E-FA97-410D-ABB0-50E92C6C63D8}"/>
                  </a:ext>
                </a:extLst>
              </p:cNvPr>
              <p:cNvGrpSpPr/>
              <p:nvPr/>
            </p:nvGrpSpPr>
            <p:grpSpPr>
              <a:xfrm>
                <a:off x="221567" y="2171386"/>
                <a:ext cx="3177958" cy="2731591"/>
                <a:chOff x="91114" y="34525"/>
                <a:chExt cx="3177958" cy="2629048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42496DE-07B2-4E6F-9986-2170798EB96D}"/>
                    </a:ext>
                  </a:extLst>
                </p:cNvPr>
                <p:cNvGrpSpPr/>
                <p:nvPr/>
              </p:nvGrpSpPr>
              <p:grpSpPr>
                <a:xfrm>
                  <a:off x="91114" y="34525"/>
                  <a:ext cx="2972988" cy="2629048"/>
                  <a:chOff x="91114" y="34525"/>
                  <a:chExt cx="2972988" cy="2629048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C6729C7-285C-42B2-AEE7-38B68FA78DE4}"/>
                      </a:ext>
                    </a:extLst>
                  </p:cNvPr>
                  <p:cNvSpPr/>
                  <p:nvPr/>
                </p:nvSpPr>
                <p:spPr>
                  <a:xfrm>
                    <a:off x="91114" y="34525"/>
                    <a:ext cx="2972988" cy="2629048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8AAAF3-F4B5-4802-9E47-6EAA13F821F5}"/>
                      </a:ext>
                    </a:extLst>
                  </p:cNvPr>
                  <p:cNvSpPr txBox="1"/>
                  <p:nvPr/>
                </p:nvSpPr>
                <p:spPr>
                  <a:xfrm>
                    <a:off x="472458" y="72347"/>
                    <a:ext cx="2057965" cy="408623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prstClr val="black"/>
                        </a:solidFill>
                      </a:rPr>
                      <a:t>Sensitization Phase 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4EE29D7-D1A8-4FD9-9C12-0CAC6A76BFA5}"/>
                    </a:ext>
                  </a:extLst>
                </p:cNvPr>
                <p:cNvGrpSpPr/>
                <p:nvPr/>
              </p:nvGrpSpPr>
              <p:grpSpPr>
                <a:xfrm>
                  <a:off x="924862" y="449915"/>
                  <a:ext cx="2344210" cy="2185330"/>
                  <a:chOff x="924862" y="974197"/>
                  <a:chExt cx="2344210" cy="2185330"/>
                </a:xfrm>
              </p:grpSpPr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7DB1DBDA-383A-44EC-BBF6-BB6F68AB68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8182" b="75227" l="1970" r="18788">
                                <a14:foregroundMark x1="10606" y1="11364" x2="10606" y2="11364"/>
                                <a14:foregroundMark x1="10606" y1="8636" x2="10606" y2="8636"/>
                                <a14:foregroundMark x1="17879" y1="60682" x2="17879" y2="60682"/>
                                <a14:foregroundMark x1="9545" y1="58636" x2="9545" y2="58636"/>
                                <a14:foregroundMark x1="10152" y1="71136" x2="10152" y2="71136"/>
                                <a14:foregroundMark x1="10455" y1="75227" x2="10455" y2="75227"/>
                                <a14:backgroundMark x1="1970" y1="10227" x2="1970" y2="10227"/>
                                <a14:backgroundMark x1="2273" y1="10682" x2="2273" y2="10682"/>
                                <a14:backgroundMark x1="11515" y1="60455" x2="11515" y2="60455"/>
                                <a14:backgroundMark x1="9242" y1="61818" x2="9242" y2="61818"/>
                                <a14:backgroundMark x1="9242" y1="61591" x2="9242" y2="61591"/>
                                <a14:backgroundMark x1="9242" y1="61136" x2="9242" y2="61136"/>
                                <a14:backgroundMark x1="9242" y1="61364" x2="9242" y2="61364"/>
                                <a14:backgroundMark x1="9242" y1="61136" x2="9242" y2="61136"/>
                                <a14:backgroundMark x1="9242" y1="61136" x2="9242" y2="61136"/>
                                <a14:backgroundMark x1="9394" y1="62727" x2="9394" y2="62727"/>
                                <a14:backgroundMark x1="9394" y1="61136" x2="9394" y2="61136"/>
                                <a14:backgroundMark x1="9394" y1="59773" x2="9394" y2="59773"/>
                                <a14:backgroundMark x1="9697" y1="71364" x2="9697" y2="71364"/>
                                <a14:backgroundMark x1="10000" y1="75455" x2="10000" y2="75455"/>
                                <a14:backgroundMark x1="10152" y1="75455" x2="10152" y2="75455"/>
                                <a14:backgroundMark x1="10152" y1="75455" x2="10152" y2="75455"/>
                                <a14:backgroundMark x1="10152" y1="75227" x2="10152" y2="75227"/>
                                <a14:backgroundMark x1="9697" y1="71364" x2="9697" y2="71364"/>
                                <a14:backgroundMark x1="9848" y1="71136" x2="9848" y2="71136"/>
                              </a14:backgroundRemoval>
                            </a14:imgEffect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t="5877" r="79091" b="22532"/>
                  <a:stretch/>
                </p:blipFill>
                <p:spPr>
                  <a:xfrm>
                    <a:off x="924862" y="974197"/>
                    <a:ext cx="957383" cy="2185330"/>
                  </a:xfrm>
                  <a:prstGeom prst="rect">
                    <a:avLst/>
                  </a:prstGeom>
                </p:spPr>
              </p:pic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476D3066-A403-4690-A9F7-8C34B09B5B43}"/>
                      </a:ext>
                    </a:extLst>
                  </p:cNvPr>
                  <p:cNvSpPr/>
                  <p:nvPr/>
                </p:nvSpPr>
                <p:spPr>
                  <a:xfrm>
                    <a:off x="1463909" y="1809002"/>
                    <a:ext cx="236688" cy="231736"/>
                  </a:xfrm>
                  <a:prstGeom prst="ellipse">
                    <a:avLst/>
                  </a:prstGeom>
                  <a:noFill/>
                  <a:ln w="412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EBC8BA6-FB7B-45EE-B9A0-11A1EF484617}"/>
                      </a:ext>
                    </a:extLst>
                  </p:cNvPr>
                  <p:cNvSpPr txBox="1"/>
                  <p:nvPr/>
                </p:nvSpPr>
                <p:spPr>
                  <a:xfrm>
                    <a:off x="1790073" y="1200287"/>
                    <a:ext cx="1478999" cy="10464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err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Haptens</a:t>
                    </a:r>
                    <a:endParaRPr lang="en-US" sz="16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4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Cutaneous</a:t>
                    </a:r>
                  </a:p>
                  <a:p>
                    <a:r>
                      <a:rPr lang="en-US" sz="14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D0 and D1</a:t>
                    </a:r>
                  </a:p>
                  <a:p>
                    <a:r>
                      <a:rPr lang="en-US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6FB38B-6894-40EC-A9DC-56F1E0527038}"/>
                  </a:ext>
                </a:extLst>
              </p:cNvPr>
              <p:cNvSpPr txBox="1"/>
              <p:nvPr/>
            </p:nvSpPr>
            <p:spPr>
              <a:xfrm>
                <a:off x="203625" y="4107726"/>
                <a:ext cx="11400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Peptides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Hock Inj.</a:t>
                </a:r>
              </a:p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D0 and D7</a:t>
                </a:r>
              </a:p>
            </p:txBody>
          </p:sp>
          <p:sp>
            <p:nvSpPr>
              <p:cNvPr id="15" name="Triangle 240">
                <a:extLst>
                  <a:ext uri="{FF2B5EF4-FFF2-40B4-BE49-F238E27FC236}">
                    <a16:creationId xmlns:a16="http://schemas.microsoft.com/office/drawing/2014/main" id="{A3D0B0EB-636B-4B1E-9AD8-2707AF607968}"/>
                  </a:ext>
                </a:extLst>
              </p:cNvPr>
              <p:cNvSpPr/>
              <p:nvPr/>
            </p:nvSpPr>
            <p:spPr>
              <a:xfrm rot="1550048">
                <a:off x="1133082" y="4320133"/>
                <a:ext cx="107693" cy="32359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333C458-EAFA-45AF-AA7F-76C8AA8F9FE2}"/>
                </a:ext>
              </a:extLst>
            </p:cNvPr>
            <p:cNvCxnSpPr/>
            <p:nvPr/>
          </p:nvCxnSpPr>
          <p:spPr>
            <a:xfrm flipH="1">
              <a:off x="2475112" y="3674248"/>
              <a:ext cx="375177" cy="1605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3FCF5-8EF8-4E50-9BE9-F2BD5A487632}"/>
              </a:ext>
            </a:extLst>
          </p:cNvPr>
          <p:cNvGrpSpPr/>
          <p:nvPr/>
        </p:nvGrpSpPr>
        <p:grpSpPr>
          <a:xfrm>
            <a:off x="3806690" y="2432308"/>
            <a:ext cx="1491745" cy="2731591"/>
            <a:chOff x="2740641" y="348430"/>
            <a:chExt cx="1491745" cy="273159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6DE9053-41AE-46BE-998C-F03F930B6248}"/>
                </a:ext>
              </a:extLst>
            </p:cNvPr>
            <p:cNvSpPr/>
            <p:nvPr/>
          </p:nvSpPr>
          <p:spPr>
            <a:xfrm>
              <a:off x="2740641" y="348430"/>
              <a:ext cx="1491745" cy="2731591"/>
            </a:xfrm>
            <a:prstGeom prst="rect">
              <a:avLst/>
            </a:prstGeom>
            <a:solidFill>
              <a:schemeClr val="accent4">
                <a:lumMod val="75000"/>
                <a:alpha val="17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CAB9104-8610-4E8B-BB58-7FC1D353C0C7}"/>
                </a:ext>
              </a:extLst>
            </p:cNvPr>
            <p:cNvGrpSpPr/>
            <p:nvPr/>
          </p:nvGrpSpPr>
          <p:grpSpPr>
            <a:xfrm>
              <a:off x="2800276" y="419999"/>
              <a:ext cx="1355248" cy="1771085"/>
              <a:chOff x="3383788" y="1570856"/>
              <a:chExt cx="1355248" cy="1771085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9884B3-2D97-4A1A-A94A-46BCAA777776}"/>
                  </a:ext>
                </a:extLst>
              </p:cNvPr>
              <p:cNvSpPr txBox="1"/>
              <p:nvPr/>
            </p:nvSpPr>
            <p:spPr>
              <a:xfrm>
                <a:off x="3425855" y="2264723"/>
                <a:ext cx="123566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4 or 11 days as indicated in each graph </a:t>
                </a:r>
                <a:endParaRPr lang="en-US" sz="2000" b="1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42E869-076B-4DBA-9A3B-BDAF4A40E351}"/>
                  </a:ext>
                </a:extLst>
              </p:cNvPr>
              <p:cNvSpPr txBox="1"/>
              <p:nvPr/>
            </p:nvSpPr>
            <p:spPr>
              <a:xfrm>
                <a:off x="3383788" y="1570856"/>
                <a:ext cx="1355248" cy="408623"/>
              </a:xfrm>
              <a:prstGeom prst="roundRect">
                <a:avLst/>
              </a:prstGeom>
              <a:solidFill>
                <a:srgbClr val="FFC000">
                  <a:alpha val="38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Rest Phase 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7E249D2-E25D-40BC-B895-D3605D15C04F}"/>
              </a:ext>
            </a:extLst>
          </p:cNvPr>
          <p:cNvGrpSpPr/>
          <p:nvPr/>
        </p:nvGrpSpPr>
        <p:grpSpPr>
          <a:xfrm>
            <a:off x="5369131" y="2468396"/>
            <a:ext cx="2951527" cy="2648022"/>
            <a:chOff x="5868049" y="2358895"/>
            <a:chExt cx="2951527" cy="264802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3667BEF-0A47-427B-A697-E1AE45B04468}"/>
                </a:ext>
              </a:extLst>
            </p:cNvPr>
            <p:cNvGrpSpPr/>
            <p:nvPr/>
          </p:nvGrpSpPr>
          <p:grpSpPr>
            <a:xfrm>
              <a:off x="5868049" y="2358895"/>
              <a:ext cx="2852783" cy="2648022"/>
              <a:chOff x="3878832" y="347652"/>
              <a:chExt cx="2641801" cy="263433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42A7115-1534-4793-B7AE-98902E2DBA86}"/>
                  </a:ext>
                </a:extLst>
              </p:cNvPr>
              <p:cNvGrpSpPr/>
              <p:nvPr/>
            </p:nvGrpSpPr>
            <p:grpSpPr>
              <a:xfrm>
                <a:off x="3909899" y="347652"/>
                <a:ext cx="2610734" cy="2634337"/>
                <a:chOff x="3909899" y="347652"/>
                <a:chExt cx="2610734" cy="2634337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2C48D345-1842-4BF3-B09C-A8CF94AEB81E}"/>
                    </a:ext>
                  </a:extLst>
                </p:cNvPr>
                <p:cNvGrpSpPr/>
                <p:nvPr/>
              </p:nvGrpSpPr>
              <p:grpSpPr>
                <a:xfrm>
                  <a:off x="4502710" y="1441545"/>
                  <a:ext cx="1581061" cy="1514767"/>
                  <a:chOff x="5791371" y="2154434"/>
                  <a:chExt cx="1850398" cy="1772810"/>
                </a:xfrm>
              </p:grpSpPr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AC9F49CB-2FB0-4564-BA95-828AC0BFA9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l="20353" r="16588"/>
                  <a:stretch/>
                </p:blipFill>
                <p:spPr>
                  <a:xfrm>
                    <a:off x="5927029" y="2404453"/>
                    <a:ext cx="1714740" cy="1522791"/>
                  </a:xfrm>
                  <a:prstGeom prst="rect">
                    <a:avLst/>
                  </a:prstGeom>
                </p:spPr>
              </p:pic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D0E4479A-F2BC-4E2F-89F5-E11D54779D06}"/>
                      </a:ext>
                    </a:extLst>
                  </p:cNvPr>
                  <p:cNvSpPr/>
                  <p:nvPr/>
                </p:nvSpPr>
                <p:spPr>
                  <a:xfrm>
                    <a:off x="5791371" y="2154434"/>
                    <a:ext cx="1820254" cy="1682372"/>
                  </a:xfrm>
                  <a:prstGeom prst="ellipse">
                    <a:avLst/>
                  </a:prstGeom>
                  <a:noFill/>
                  <a:ln w="257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1ACCC2A-A835-4784-83F2-DF3A09AA41CA}"/>
                    </a:ext>
                  </a:extLst>
                </p:cNvPr>
                <p:cNvSpPr/>
                <p:nvPr/>
              </p:nvSpPr>
              <p:spPr>
                <a:xfrm>
                  <a:off x="3909899" y="347652"/>
                  <a:ext cx="2610734" cy="2634337"/>
                </a:xfrm>
                <a:prstGeom prst="rect">
                  <a:avLst/>
                </a:prstGeom>
                <a:solidFill>
                  <a:srgbClr val="C00000">
                    <a:alpha val="1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C5D51CD-5598-4524-8AC4-8B7D3D77B106}"/>
                  </a:ext>
                </a:extLst>
              </p:cNvPr>
              <p:cNvGrpSpPr/>
              <p:nvPr/>
            </p:nvGrpSpPr>
            <p:grpSpPr>
              <a:xfrm>
                <a:off x="3878832" y="403803"/>
                <a:ext cx="2299590" cy="1617679"/>
                <a:chOff x="3926243" y="403803"/>
                <a:chExt cx="2299590" cy="1617679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315A19EF-A6A8-453D-947F-DA53AB1C84DD}"/>
                    </a:ext>
                  </a:extLst>
                </p:cNvPr>
                <p:cNvGrpSpPr/>
                <p:nvPr/>
              </p:nvGrpSpPr>
              <p:grpSpPr>
                <a:xfrm>
                  <a:off x="3926243" y="883180"/>
                  <a:ext cx="2059296" cy="1138302"/>
                  <a:chOff x="1914173" y="455708"/>
                  <a:chExt cx="2410101" cy="1332214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ECB6E454-1975-4D6D-A320-2AE7AEA475C8}"/>
                      </a:ext>
                    </a:extLst>
                  </p:cNvPr>
                  <p:cNvSpPr/>
                  <p:nvPr/>
                </p:nvSpPr>
                <p:spPr>
                  <a:xfrm>
                    <a:off x="2860640" y="1498696"/>
                    <a:ext cx="285838" cy="289226"/>
                  </a:xfrm>
                  <a:prstGeom prst="ellipse">
                    <a:avLst/>
                  </a:prstGeom>
                  <a:noFill/>
                  <a:ln w="412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A0C33D25-DF70-44B9-A5D4-F2F126B6CB93}"/>
                      </a:ext>
                    </a:extLst>
                  </p:cNvPr>
                  <p:cNvCxnSpPr>
                    <a:cxnSpLocks/>
                    <a:endCxn id="34" idx="1"/>
                  </p:cNvCxnSpPr>
                  <p:nvPr/>
                </p:nvCxnSpPr>
                <p:spPr>
                  <a:xfrm>
                    <a:off x="2687374" y="1147701"/>
                    <a:ext cx="215126" cy="393352"/>
                  </a:xfrm>
                  <a:prstGeom prst="line">
                    <a:avLst/>
                  </a:prstGeom>
                  <a:ln w="349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6CDC915B-30BA-4995-A44A-5BF05EB7AAAC}"/>
                      </a:ext>
                    </a:extLst>
                  </p:cNvPr>
                  <p:cNvSpPr/>
                  <p:nvPr/>
                </p:nvSpPr>
                <p:spPr>
                  <a:xfrm>
                    <a:off x="4016783" y="1467532"/>
                    <a:ext cx="285838" cy="289226"/>
                  </a:xfrm>
                  <a:prstGeom prst="ellipse">
                    <a:avLst/>
                  </a:prstGeom>
                  <a:noFill/>
                  <a:ln w="412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77EE7573-5B5F-45A6-8066-F6B48E23CF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85667" y="1032835"/>
                    <a:ext cx="138607" cy="434697"/>
                  </a:xfrm>
                  <a:prstGeom prst="line">
                    <a:avLst/>
                  </a:prstGeom>
                  <a:ln w="3492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269E3AF-B0E0-4FA7-A97C-1234C4A2B9C3}"/>
                      </a:ext>
                    </a:extLst>
                  </p:cNvPr>
                  <p:cNvSpPr txBox="1"/>
                  <p:nvPr/>
                </p:nvSpPr>
                <p:spPr>
                  <a:xfrm>
                    <a:off x="1914173" y="455708"/>
                    <a:ext cx="1722042" cy="6091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Challenge Ear </a:t>
                    </a:r>
                  </a:p>
                  <a:p>
                    <a:pPr algn="ctr"/>
                    <a:r>
                      <a:rPr lang="en-US" sz="14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Antigen in vehicle</a:t>
                    </a:r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9CF1558-DE3F-4134-8816-97F73DF37C47}"/>
                    </a:ext>
                  </a:extLst>
                </p:cNvPr>
                <p:cNvSpPr txBox="1"/>
                <p:nvPr/>
              </p:nvSpPr>
              <p:spPr>
                <a:xfrm>
                  <a:off x="4299779" y="403803"/>
                  <a:ext cx="1926054" cy="408623"/>
                </a:xfrm>
                <a:prstGeom prst="roundRect">
                  <a:avLst/>
                </a:prstGeom>
                <a:solidFill>
                  <a:srgbClr val="C00000">
                    <a:alpha val="36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</a:rPr>
                    <a:t>Challenge Phase </a:t>
                  </a: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D95F0C-08AE-4170-BF5F-B86C44298BF9}"/>
                </a:ext>
              </a:extLst>
            </p:cNvPr>
            <p:cNvSpPr txBox="1"/>
            <p:nvPr/>
          </p:nvSpPr>
          <p:spPr>
            <a:xfrm>
              <a:off x="7569169" y="2869670"/>
              <a:ext cx="1250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 Ear </a:t>
              </a:r>
            </a:p>
            <a:p>
              <a:pPr algn="ctr"/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Vehicle alone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3222E91-A0E4-454D-B94C-25B6AB241F60}"/>
              </a:ext>
            </a:extLst>
          </p:cNvPr>
          <p:cNvGrpSpPr/>
          <p:nvPr/>
        </p:nvGrpSpPr>
        <p:grpSpPr>
          <a:xfrm>
            <a:off x="8252083" y="2410775"/>
            <a:ext cx="3210717" cy="2845660"/>
            <a:chOff x="8064717" y="2165705"/>
            <a:chExt cx="3419183" cy="2845660"/>
          </a:xfrm>
        </p:grpSpPr>
        <p:pic>
          <p:nvPicPr>
            <p:cNvPr id="81" name="Content Placeholder 6">
              <a:extLst>
                <a:ext uri="{FF2B5EF4-FFF2-40B4-BE49-F238E27FC236}">
                  <a16:creationId xmlns:a16="http://schemas.microsoft.com/office/drawing/2014/main" id="{C7452890-5BB3-4C62-B564-611EA00FC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34623" y="2874617"/>
              <a:ext cx="1047386" cy="105576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BB84A30-BB47-41E1-9C9F-7A15E4128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84388" y="2913753"/>
              <a:ext cx="1042065" cy="1033661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F6A5EA1-C7D9-4555-A642-E49B0C303183}"/>
                </a:ext>
              </a:extLst>
            </p:cNvPr>
            <p:cNvGrpSpPr/>
            <p:nvPr/>
          </p:nvGrpSpPr>
          <p:grpSpPr>
            <a:xfrm>
              <a:off x="8064717" y="2165705"/>
              <a:ext cx="3419183" cy="2845660"/>
              <a:chOff x="6147594" y="397032"/>
              <a:chExt cx="2980861" cy="2666846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B1B538B-C543-42FA-9E3B-B1D658EB7C31}"/>
                  </a:ext>
                </a:extLst>
              </p:cNvPr>
              <p:cNvSpPr/>
              <p:nvPr/>
            </p:nvSpPr>
            <p:spPr>
              <a:xfrm>
                <a:off x="6224796" y="397032"/>
                <a:ext cx="2903659" cy="26668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F194C20-6D25-4459-BF0E-69BAA32FFAD8}"/>
                  </a:ext>
                </a:extLst>
              </p:cNvPr>
              <p:cNvSpPr txBox="1"/>
              <p:nvPr/>
            </p:nvSpPr>
            <p:spPr>
              <a:xfrm>
                <a:off x="6420923" y="407203"/>
                <a:ext cx="2481281" cy="408623"/>
              </a:xfrm>
              <a:prstGeom prst="roundRect">
                <a:avLst/>
              </a:prstGeom>
              <a:solidFill>
                <a:srgbClr val="0070C0">
                  <a:alpha val="36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Measure Ear Swelling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26165CB-6627-4B0C-9384-3DD693925F2A}"/>
                  </a:ext>
                </a:extLst>
              </p:cNvPr>
              <p:cNvSpPr/>
              <p:nvPr/>
            </p:nvSpPr>
            <p:spPr>
              <a:xfrm>
                <a:off x="6147594" y="2481111"/>
                <a:ext cx="886453" cy="35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140"/>
                  </a:lnSpc>
                </a:pPr>
                <a:r>
                  <a:rPr lang="en-US" b="1" dirty="0">
                    <a:solidFill>
                      <a:prstClr val="black"/>
                    </a:solidFill>
                  </a:rPr>
                  <a:t>Ear</a:t>
                </a:r>
              </a:p>
              <a:p>
                <a:pPr algn="ctr">
                  <a:lnSpc>
                    <a:spcPts val="1140"/>
                  </a:lnSpc>
                </a:pPr>
                <a:r>
                  <a:rPr lang="en-US" b="1" dirty="0">
                    <a:solidFill>
                      <a:prstClr val="black"/>
                    </a:solidFill>
                  </a:rPr>
                  <a:t> swelling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CA3530D-260E-4065-974E-221847E1C34E}"/>
                  </a:ext>
                </a:extLst>
              </p:cNvPr>
              <p:cNvSpPr/>
              <p:nvPr/>
            </p:nvSpPr>
            <p:spPr>
              <a:xfrm>
                <a:off x="6833533" y="2381391"/>
                <a:ext cx="273635" cy="374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</a:rPr>
                  <a:t>=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21EFB40-DEBD-45EF-8B43-81998FEACC4F}"/>
                  </a:ext>
                </a:extLst>
              </p:cNvPr>
              <p:cNvSpPr/>
              <p:nvPr/>
            </p:nvSpPr>
            <p:spPr>
              <a:xfrm>
                <a:off x="7047583" y="2414117"/>
                <a:ext cx="909555" cy="533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16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challenge </a:t>
                </a:r>
              </a:p>
              <a:p>
                <a:pPr algn="ctr">
                  <a:lnSpc>
                    <a:spcPts val="116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ear </a:t>
                </a:r>
              </a:p>
              <a:p>
                <a:pPr algn="ctr">
                  <a:lnSpc>
                    <a:spcPts val="116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thickness</a:t>
                </a:r>
                <a:r>
                  <a:rPr lang="en-US" sz="1600" b="1" dirty="0">
                    <a:solidFill>
                      <a:srgbClr val="5B9BD5">
                        <a:lumMod val="75000"/>
                      </a:srgbClr>
                    </a:solidFill>
                  </a:rPr>
                  <a:t> 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2922BE5-AA24-4140-8F5F-BC0B01710BD5}"/>
                  </a:ext>
                </a:extLst>
              </p:cNvPr>
              <p:cNvSpPr/>
              <p:nvPr/>
            </p:nvSpPr>
            <p:spPr>
              <a:xfrm>
                <a:off x="8089697" y="2401533"/>
                <a:ext cx="899712" cy="519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60"/>
                  </a:lnSpc>
                </a:pPr>
                <a:r>
                  <a:rPr lang="en-US" sz="1600" b="1" dirty="0">
                    <a:solidFill>
                      <a:srgbClr val="5B9BD5">
                        <a:lumMod val="75000"/>
                      </a:srgbClr>
                    </a:solidFill>
                  </a:rPr>
                  <a:t>control </a:t>
                </a:r>
              </a:p>
              <a:p>
                <a:pPr algn="ctr">
                  <a:lnSpc>
                    <a:spcPts val="1160"/>
                  </a:lnSpc>
                </a:pPr>
                <a:r>
                  <a:rPr lang="en-US" sz="1600" b="1" dirty="0">
                    <a:solidFill>
                      <a:srgbClr val="5B9BD5">
                        <a:lumMod val="75000"/>
                      </a:srgbClr>
                    </a:solidFill>
                  </a:rPr>
                  <a:t>ear </a:t>
                </a:r>
              </a:p>
              <a:p>
                <a:pPr algn="ctr">
                  <a:lnSpc>
                    <a:spcPts val="1160"/>
                  </a:lnSpc>
                </a:pPr>
                <a:r>
                  <a:rPr lang="en-US" sz="1600" b="1" dirty="0">
                    <a:solidFill>
                      <a:srgbClr val="5B9BD5">
                        <a:lumMod val="75000"/>
                      </a:srgbClr>
                    </a:solidFill>
                  </a:rPr>
                  <a:t>thickness 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EB93CCC-C68E-4567-997C-868F9F304F35}"/>
                  </a:ext>
                </a:extLst>
              </p:cNvPr>
              <p:cNvSpPr/>
              <p:nvPr/>
            </p:nvSpPr>
            <p:spPr>
              <a:xfrm>
                <a:off x="7893635" y="2329076"/>
                <a:ext cx="273634" cy="374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</a:rPr>
                  <a:t>_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06F92AE-9451-4B06-BA93-DF6BFA90C3CC}"/>
                  </a:ext>
                </a:extLst>
              </p:cNvPr>
              <p:cNvGrpSpPr/>
              <p:nvPr/>
            </p:nvGrpSpPr>
            <p:grpSpPr>
              <a:xfrm>
                <a:off x="7094531" y="2367629"/>
                <a:ext cx="1830538" cy="553313"/>
                <a:chOff x="7094531" y="2265456"/>
                <a:chExt cx="1830538" cy="707174"/>
              </a:xfrm>
            </p:grpSpPr>
            <p:sp>
              <p:nvSpPr>
                <p:cNvPr id="93" name="Left Bracket 92">
                  <a:extLst>
                    <a:ext uri="{FF2B5EF4-FFF2-40B4-BE49-F238E27FC236}">
                      <a16:creationId xmlns:a16="http://schemas.microsoft.com/office/drawing/2014/main" id="{CD8CE3E1-7B8A-4D04-9034-EC407DB7865A}"/>
                    </a:ext>
                  </a:extLst>
                </p:cNvPr>
                <p:cNvSpPr/>
                <p:nvPr/>
              </p:nvSpPr>
              <p:spPr>
                <a:xfrm>
                  <a:off x="7094531" y="2296870"/>
                  <a:ext cx="61139" cy="675760"/>
                </a:xfrm>
                <a:prstGeom prst="leftBracke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Left Bracket 93">
                  <a:extLst>
                    <a:ext uri="{FF2B5EF4-FFF2-40B4-BE49-F238E27FC236}">
                      <a16:creationId xmlns:a16="http://schemas.microsoft.com/office/drawing/2014/main" id="{5DD56DAD-69B0-4102-8788-3C1D956BABB9}"/>
                    </a:ext>
                  </a:extLst>
                </p:cNvPr>
                <p:cNvSpPr/>
                <p:nvPr/>
              </p:nvSpPr>
              <p:spPr>
                <a:xfrm rot="10800000">
                  <a:off x="7810440" y="2283041"/>
                  <a:ext cx="61139" cy="675761"/>
                </a:xfrm>
                <a:prstGeom prst="leftBracke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Left Bracket 94">
                  <a:extLst>
                    <a:ext uri="{FF2B5EF4-FFF2-40B4-BE49-F238E27FC236}">
                      <a16:creationId xmlns:a16="http://schemas.microsoft.com/office/drawing/2014/main" id="{AAB289A3-0A68-4DB1-AD5D-29372D185462}"/>
                    </a:ext>
                  </a:extLst>
                </p:cNvPr>
                <p:cNvSpPr/>
                <p:nvPr/>
              </p:nvSpPr>
              <p:spPr>
                <a:xfrm>
                  <a:off x="8158755" y="2283046"/>
                  <a:ext cx="61139" cy="675760"/>
                </a:xfrm>
                <a:prstGeom prst="leftBracke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Left Bracket 95">
                  <a:extLst>
                    <a:ext uri="{FF2B5EF4-FFF2-40B4-BE49-F238E27FC236}">
                      <a16:creationId xmlns:a16="http://schemas.microsoft.com/office/drawing/2014/main" id="{1A531CA4-2E0F-49FA-9578-8641BF46A1A5}"/>
                    </a:ext>
                  </a:extLst>
                </p:cNvPr>
                <p:cNvSpPr/>
                <p:nvPr/>
              </p:nvSpPr>
              <p:spPr>
                <a:xfrm rot="10800000">
                  <a:off x="8863930" y="2265456"/>
                  <a:ext cx="61139" cy="675760"/>
                </a:xfrm>
                <a:prstGeom prst="leftBracke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F5A6C2C9-3239-44A4-A1B5-F73E30E12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077" b="94359" l="4167" r="96094">
                            <a14:foregroundMark x1="13281" y1="14103" x2="13281" y2="14103"/>
                            <a14:foregroundMark x1="4167" y1="23333" x2="4167" y2="23333"/>
                            <a14:foregroundMark x1="19010" y1="7179" x2="19010" y2="7179"/>
                            <a14:foregroundMark x1="26823" y1="3333" x2="26823" y2="3333"/>
                            <a14:foregroundMark x1="92188" y1="91026" x2="92188" y2="91026"/>
                            <a14:foregroundMark x1="96094" y1="94359" x2="96094" y2="9435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08993" y="1134512"/>
                <a:ext cx="535347" cy="543712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2A0931-4A02-4A03-82DD-7330BC0418CB}"/>
              </a:ext>
            </a:extLst>
          </p:cNvPr>
          <p:cNvSpPr txBox="1"/>
          <p:nvPr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1971D-D46F-4535-94E0-DC5D5758AFA1}"/>
              </a:ext>
            </a:extLst>
          </p:cNvPr>
          <p:cNvSpPr txBox="1"/>
          <p:nvPr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5CA85-5FF4-46BF-B320-5E97F5A7C34B}"/>
              </a:ext>
            </a:extLst>
          </p:cNvPr>
          <p:cNvSpPr txBox="1"/>
          <p:nvPr/>
        </p:nvSpPr>
        <p:spPr>
          <a:xfrm flipH="1">
            <a:off x="707386" y="5295742"/>
            <a:ext cx="4219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Mouse Strains:</a:t>
            </a:r>
          </a:p>
          <a:p>
            <a:r>
              <a:rPr lang="en-US" dirty="0"/>
              <a:t>      -</a:t>
            </a:r>
            <a:r>
              <a:rPr lang="en-US" dirty="0" err="1"/>
              <a:t>Rag</a:t>
            </a:r>
            <a:r>
              <a:rPr lang="en-US" baseline="30000" dirty="0" err="1"/>
              <a:t>KO</a:t>
            </a:r>
            <a:r>
              <a:rPr lang="en-US" baseline="30000" dirty="0"/>
              <a:t> </a:t>
            </a:r>
            <a:r>
              <a:rPr lang="en-US" dirty="0"/>
              <a:t>H-2</a:t>
            </a:r>
            <a:r>
              <a:rPr lang="en-US" baseline="30000" dirty="0"/>
              <a:t>d</a:t>
            </a:r>
          </a:p>
          <a:p>
            <a:r>
              <a:rPr lang="en-US" dirty="0"/>
              <a:t>      -Rag </a:t>
            </a:r>
            <a:r>
              <a:rPr lang="en-US" baseline="30000" dirty="0"/>
              <a:t>KO</a:t>
            </a:r>
            <a:r>
              <a:rPr lang="en-US" dirty="0"/>
              <a:t> Ly49G</a:t>
            </a:r>
            <a:r>
              <a:rPr lang="en-US" baseline="30000" dirty="0"/>
              <a:t> KO</a:t>
            </a:r>
            <a:r>
              <a:rPr lang="en-US" dirty="0"/>
              <a:t> H-2</a:t>
            </a:r>
            <a:r>
              <a:rPr lang="en-US" baseline="30000" dirty="0"/>
              <a:t>d</a:t>
            </a:r>
            <a:r>
              <a:rPr lang="en-US" sz="1800" b="1" dirty="0">
                <a:solidFill>
                  <a:schemeClr val="bg1"/>
                </a:solidFill>
              </a:rPr>
              <a:t>K cells expressing Ly49G receptors do</a:t>
            </a:r>
            <a:endParaRPr lang="en-CA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C872C8-369E-4267-AEF6-E054F40878B8}"/>
              </a:ext>
            </a:extLst>
          </p:cNvPr>
          <p:cNvSpPr txBox="1"/>
          <p:nvPr/>
        </p:nvSpPr>
        <p:spPr>
          <a:xfrm flipH="1">
            <a:off x="6198340" y="5314618"/>
            <a:ext cx="4897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Expected results:</a:t>
            </a:r>
          </a:p>
          <a:p>
            <a:r>
              <a:rPr lang="en-US" dirty="0"/>
              <a:t>If Ly49G mediates NK cell memory responses: </a:t>
            </a:r>
          </a:p>
          <a:p>
            <a:r>
              <a:rPr lang="en-US" dirty="0"/>
              <a:t>-  Ear swelling in Rag </a:t>
            </a:r>
            <a:r>
              <a:rPr lang="en-US" baseline="30000" dirty="0"/>
              <a:t>KO</a:t>
            </a:r>
            <a:r>
              <a:rPr lang="en-US" dirty="0"/>
              <a:t> H-2</a:t>
            </a:r>
            <a:r>
              <a:rPr lang="en-US" baseline="30000" dirty="0"/>
              <a:t>d</a:t>
            </a:r>
          </a:p>
          <a:p>
            <a:r>
              <a:rPr lang="en-US" dirty="0"/>
              <a:t>-  No ear swelling in Rag </a:t>
            </a:r>
            <a:r>
              <a:rPr lang="en-US" baseline="30000" dirty="0"/>
              <a:t>KO</a:t>
            </a:r>
            <a:r>
              <a:rPr lang="en-US" dirty="0"/>
              <a:t> Ly49G</a:t>
            </a:r>
            <a:r>
              <a:rPr lang="en-US" baseline="30000" dirty="0"/>
              <a:t> KO</a:t>
            </a:r>
            <a:r>
              <a:rPr lang="en-US" dirty="0"/>
              <a:t> H-2</a:t>
            </a:r>
            <a:r>
              <a:rPr lang="en-US" baseline="30000" dirty="0"/>
              <a:t>d</a:t>
            </a:r>
            <a:r>
              <a:rPr lang="en-US" sz="1800" b="1" dirty="0">
                <a:solidFill>
                  <a:schemeClr val="bg1"/>
                </a:solidFill>
              </a:rPr>
              <a:t>Ly49G receptors 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859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83A2-2E80-4121-9A23-A71734A4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8130" cy="1411150"/>
          </a:xfrm>
          <a:solidFill>
            <a:srgbClr val="271F3D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Ly49G receptors are not required to mediate DNFB or gp160- induced ear swelling response  </a:t>
            </a:r>
            <a:endParaRPr lang="en-CA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33F750-ACD7-4320-B21B-8D967AE235FA}"/>
              </a:ext>
            </a:extLst>
          </p:cNvPr>
          <p:cNvSpPr txBox="1"/>
          <p:nvPr/>
        </p:nvSpPr>
        <p:spPr>
          <a:xfrm>
            <a:off x="838200" y="6078526"/>
            <a:ext cx="10171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Figure 1. </a:t>
            </a:r>
            <a:r>
              <a:rPr lang="en-US" sz="1000" dirty="0"/>
              <a:t>The mouse contact hypersensitive ear swelling assay was performed using chemical </a:t>
            </a:r>
            <a:r>
              <a:rPr lang="en-US" sz="1000" dirty="0" err="1"/>
              <a:t>hapten</a:t>
            </a:r>
            <a:r>
              <a:rPr lang="en-US" sz="1000" dirty="0"/>
              <a:t> DNFB (A) &amp; peptide gp160 (B) in mice that lack T &amp; B  cells (</a:t>
            </a:r>
            <a:r>
              <a:rPr lang="en-US" sz="1000" dirty="0" err="1"/>
              <a:t>Rag</a:t>
            </a:r>
            <a:r>
              <a:rPr lang="en-US" sz="1000" baseline="30000" dirty="0" err="1"/>
              <a:t>KO</a:t>
            </a:r>
            <a:r>
              <a:rPr lang="en-US" sz="1000" dirty="0"/>
              <a:t>), Ly49G receptors and </a:t>
            </a:r>
            <a:r>
              <a:rPr lang="en-US" sz="1000" dirty="0" err="1"/>
              <a:t>Rag</a:t>
            </a:r>
            <a:r>
              <a:rPr lang="en-US" sz="1000" baseline="30000" dirty="0" err="1"/>
              <a:t>KO</a:t>
            </a:r>
            <a:r>
              <a:rPr lang="en-US" sz="1000" dirty="0"/>
              <a:t> mice that contain Ly49G receptor congenic for MHC-I H-2</a:t>
            </a:r>
            <a:r>
              <a:rPr lang="en-US" sz="1000" baseline="30000" dirty="0"/>
              <a:t>d</a:t>
            </a:r>
            <a:r>
              <a:rPr lang="en-US" sz="1000" dirty="0"/>
              <a:t> haplotype. Statistics were calculated using a two-way ANOVA followed by the Bonferroni post-hoc test. Significance is indicated with </a:t>
            </a:r>
            <a:r>
              <a:rPr lang="en-US" sz="1000" i="1" dirty="0"/>
              <a:t>* p</a:t>
            </a:r>
            <a:r>
              <a:rPr lang="en-US" sz="1000" dirty="0"/>
              <a:t>&lt;0.05, *</a:t>
            </a:r>
            <a:r>
              <a:rPr lang="en-US" sz="1000" i="1" dirty="0"/>
              <a:t>* p</a:t>
            </a:r>
            <a:r>
              <a:rPr lang="en-US" sz="1000" dirty="0"/>
              <a:t>&lt;0.01, **</a:t>
            </a:r>
            <a:r>
              <a:rPr lang="en-US" sz="1000" i="1" dirty="0"/>
              <a:t>* p</a:t>
            </a:r>
            <a:r>
              <a:rPr lang="en-US" sz="1000" dirty="0"/>
              <a:t>&lt;0.001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4806C0-CD21-44F2-8AC3-3307E0A6AE11}"/>
              </a:ext>
            </a:extLst>
          </p:cNvPr>
          <p:cNvSpPr txBox="1"/>
          <p:nvPr/>
        </p:nvSpPr>
        <p:spPr>
          <a:xfrm>
            <a:off x="867739" y="1958929"/>
            <a:ext cx="4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772D3-5466-47D3-A563-D26ECF885F2B}"/>
              </a:ext>
            </a:extLst>
          </p:cNvPr>
          <p:cNvSpPr txBox="1"/>
          <p:nvPr/>
        </p:nvSpPr>
        <p:spPr>
          <a:xfrm>
            <a:off x="4469422" y="1966926"/>
            <a:ext cx="49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51B10B-0A6D-428C-A5A6-A159B023D947}"/>
              </a:ext>
            </a:extLst>
          </p:cNvPr>
          <p:cNvSpPr/>
          <p:nvPr/>
        </p:nvSpPr>
        <p:spPr>
          <a:xfrm>
            <a:off x="811889" y="1776275"/>
            <a:ext cx="11154441" cy="4856249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59416F23-3EE9-4F82-BB88-2393A6FEC3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8630" y="2478668"/>
            <a:ext cx="3717882" cy="3478926"/>
          </a:xfr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603A21F-DF52-4B8F-A44A-4EEE32F84675}"/>
              </a:ext>
            </a:extLst>
          </p:cNvPr>
          <p:cNvSpPr txBox="1"/>
          <p:nvPr/>
        </p:nvSpPr>
        <p:spPr>
          <a:xfrm>
            <a:off x="965863" y="5289347"/>
            <a:ext cx="3563909" cy="203206"/>
          </a:xfrm>
          <a:prstGeom prst="rect">
            <a:avLst/>
          </a:prstGeom>
          <a:solidFill>
            <a:schemeClr val="accent5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A4E204-0EB3-4FF4-9971-0CBA2C0E154E}"/>
              </a:ext>
            </a:extLst>
          </p:cNvPr>
          <p:cNvSpPr txBox="1"/>
          <p:nvPr/>
        </p:nvSpPr>
        <p:spPr>
          <a:xfrm>
            <a:off x="965862" y="5715748"/>
            <a:ext cx="3563909" cy="203206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589C6850-3468-4012-AF3A-196BB544F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862" y="2591788"/>
            <a:ext cx="3717883" cy="339400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1669966-ACB1-480E-A3D3-DF3BC047E7F8}"/>
              </a:ext>
            </a:extLst>
          </p:cNvPr>
          <p:cNvSpPr txBox="1"/>
          <p:nvPr/>
        </p:nvSpPr>
        <p:spPr>
          <a:xfrm>
            <a:off x="4683745" y="5218658"/>
            <a:ext cx="3562447" cy="229583"/>
          </a:xfrm>
          <a:prstGeom prst="rect">
            <a:avLst/>
          </a:prstGeom>
          <a:solidFill>
            <a:schemeClr val="accent5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F62EFF-C48D-43EF-8570-00F4415A2EC3}"/>
              </a:ext>
            </a:extLst>
          </p:cNvPr>
          <p:cNvSpPr txBox="1"/>
          <p:nvPr/>
        </p:nvSpPr>
        <p:spPr>
          <a:xfrm>
            <a:off x="4663426" y="5701750"/>
            <a:ext cx="3566577" cy="216394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5A10CFE-5D86-4BD6-ABD7-B76D114CEA8F}"/>
              </a:ext>
            </a:extLst>
          </p:cNvPr>
          <p:cNvSpPr txBox="1"/>
          <p:nvPr/>
        </p:nvSpPr>
        <p:spPr>
          <a:xfrm>
            <a:off x="7408489" y="2810969"/>
            <a:ext cx="4557840" cy="488982"/>
          </a:xfrm>
          <a:prstGeom prst="rect">
            <a:avLst/>
          </a:prstGeom>
          <a:solidFill>
            <a:schemeClr val="accent5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85161B1-1681-44D3-8B14-71A8C455ECB4}"/>
              </a:ext>
            </a:extLst>
          </p:cNvPr>
          <p:cNvSpPr/>
          <p:nvPr/>
        </p:nvSpPr>
        <p:spPr>
          <a:xfrm>
            <a:off x="7450482" y="2959155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56507BD-94C5-4EB1-9559-F8E15EF3BE76}"/>
              </a:ext>
            </a:extLst>
          </p:cNvPr>
          <p:cNvCxnSpPr>
            <a:cxnSpLocks/>
          </p:cNvCxnSpPr>
          <p:nvPr/>
        </p:nvCxnSpPr>
        <p:spPr>
          <a:xfrm>
            <a:off x="8509179" y="3135392"/>
            <a:ext cx="45465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2D5700CF-E9B5-4E10-81DB-7D20F625D562}"/>
              </a:ext>
            </a:extLst>
          </p:cNvPr>
          <p:cNvSpPr/>
          <p:nvPr/>
        </p:nvSpPr>
        <p:spPr>
          <a:xfrm>
            <a:off x="9981189" y="2838286"/>
            <a:ext cx="2210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EAR SWELLING</a:t>
            </a:r>
          </a:p>
          <a:p>
            <a:pPr algn="ctr"/>
            <a:r>
              <a:rPr lang="en-US" sz="1200" b="1" dirty="0"/>
              <a:t>(Memory Response)</a:t>
            </a:r>
            <a:endParaRPr lang="en-US" sz="1200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E9D4F24-3E36-44E8-ADC0-20E47E00AACB}"/>
              </a:ext>
            </a:extLst>
          </p:cNvPr>
          <p:cNvCxnSpPr>
            <a:cxnSpLocks/>
          </p:cNvCxnSpPr>
          <p:nvPr/>
        </p:nvCxnSpPr>
        <p:spPr>
          <a:xfrm>
            <a:off x="9962209" y="3135310"/>
            <a:ext cx="4434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74B12F7-99F1-4DE9-AB24-6EF5A11A3ED2}"/>
              </a:ext>
            </a:extLst>
          </p:cNvPr>
          <p:cNvSpPr/>
          <p:nvPr/>
        </p:nvSpPr>
        <p:spPr>
          <a:xfrm>
            <a:off x="7450483" y="3645122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3497561-32F8-4DE1-BB47-6829FD413A61}"/>
              </a:ext>
            </a:extLst>
          </p:cNvPr>
          <p:cNvSpPr/>
          <p:nvPr/>
        </p:nvSpPr>
        <p:spPr>
          <a:xfrm>
            <a:off x="8920311" y="2979882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9664BE0-FC8E-42F0-80AE-2B334440B334}"/>
              </a:ext>
            </a:extLst>
          </p:cNvPr>
          <p:cNvCxnSpPr>
            <a:cxnSpLocks/>
          </p:cNvCxnSpPr>
          <p:nvPr/>
        </p:nvCxnSpPr>
        <p:spPr>
          <a:xfrm>
            <a:off x="8509180" y="3800339"/>
            <a:ext cx="45465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3738A0FC-4EC8-42D4-B325-2F1EC0914B3F}"/>
              </a:ext>
            </a:extLst>
          </p:cNvPr>
          <p:cNvSpPr/>
          <p:nvPr/>
        </p:nvSpPr>
        <p:spPr>
          <a:xfrm>
            <a:off x="8899038" y="3636110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26C6801-C36A-4176-9E36-3123C3B1356C}"/>
              </a:ext>
            </a:extLst>
          </p:cNvPr>
          <p:cNvCxnSpPr>
            <a:cxnSpLocks/>
          </p:cNvCxnSpPr>
          <p:nvPr/>
        </p:nvCxnSpPr>
        <p:spPr>
          <a:xfrm>
            <a:off x="9962209" y="3809763"/>
            <a:ext cx="4434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F67EAD2-98DD-4542-8F94-3FA9F849760C}"/>
              </a:ext>
            </a:extLst>
          </p:cNvPr>
          <p:cNvSpPr txBox="1"/>
          <p:nvPr/>
        </p:nvSpPr>
        <p:spPr>
          <a:xfrm>
            <a:off x="7396002" y="2746917"/>
            <a:ext cx="145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  <a:alpha val="4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Ly49 WT</a:t>
            </a:r>
            <a:endParaRPr lang="en-US" sz="1400" dirty="0">
              <a:solidFill>
                <a:schemeClr val="tx1">
                  <a:lumMod val="95000"/>
                  <a:lumOff val="5000"/>
                  <a:alpha val="43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4BB0BB2-E830-49A1-B64A-27A0A45F00D6}"/>
              </a:ext>
            </a:extLst>
          </p:cNvPr>
          <p:cNvSpPr/>
          <p:nvPr/>
        </p:nvSpPr>
        <p:spPr>
          <a:xfrm>
            <a:off x="10017381" y="3489208"/>
            <a:ext cx="2210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EAR SWELLING</a:t>
            </a:r>
          </a:p>
          <a:p>
            <a:pPr algn="ctr"/>
            <a:r>
              <a:rPr lang="en-US" sz="1200" b="1" dirty="0"/>
              <a:t>(Memory Response)</a:t>
            </a:r>
            <a:endParaRPr lang="en-US" sz="12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5C7AB82-F409-4AE7-BAE4-1D4581824CB3}"/>
              </a:ext>
            </a:extLst>
          </p:cNvPr>
          <p:cNvSpPr txBox="1"/>
          <p:nvPr/>
        </p:nvSpPr>
        <p:spPr>
          <a:xfrm>
            <a:off x="7408489" y="3445246"/>
            <a:ext cx="4557840" cy="477054"/>
          </a:xfrm>
          <a:prstGeom prst="rect">
            <a:avLst/>
          </a:prstGeom>
          <a:solidFill>
            <a:srgbClr val="C00000">
              <a:alpha val="2588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50000"/>
                    <a:alpha val="4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100" b="1" dirty="0">
              <a:solidFill>
                <a:schemeClr val="tx1">
                  <a:alpha val="43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19746D6-C169-4345-A0B2-8DE66D870C05}"/>
              </a:ext>
            </a:extLst>
          </p:cNvPr>
          <p:cNvSpPr txBox="1"/>
          <p:nvPr/>
        </p:nvSpPr>
        <p:spPr>
          <a:xfrm>
            <a:off x="7396002" y="3409578"/>
            <a:ext cx="145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>
                    <a:alpha val="43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Ly49G KO</a:t>
            </a:r>
            <a:endParaRPr lang="en-US" sz="1400" dirty="0">
              <a:solidFill>
                <a:srgbClr val="7030A0">
                  <a:alpha val="43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158CB-776A-4905-B8FB-4CD5721BF39C}"/>
              </a:ext>
            </a:extLst>
          </p:cNvPr>
          <p:cNvSpPr txBox="1"/>
          <p:nvPr/>
        </p:nvSpPr>
        <p:spPr>
          <a:xfrm>
            <a:off x="1546108" y="2008102"/>
            <a:ext cx="215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DNFB-Induced Ear Swelling </a:t>
            </a:r>
          </a:p>
          <a:p>
            <a:pPr algn="ctr"/>
            <a:r>
              <a:rPr lang="en-US" sz="1400" dirty="0"/>
              <a:t>Response </a:t>
            </a:r>
            <a:endParaRPr lang="en-CA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E54364-B52A-4276-950B-85184AB27A0F}"/>
              </a:ext>
            </a:extLst>
          </p:cNvPr>
          <p:cNvSpPr txBox="1"/>
          <p:nvPr/>
        </p:nvSpPr>
        <p:spPr>
          <a:xfrm>
            <a:off x="5005753" y="2008102"/>
            <a:ext cx="227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gp160-Induced Ear Swelling </a:t>
            </a:r>
          </a:p>
          <a:p>
            <a:pPr algn="ctr"/>
            <a:r>
              <a:rPr lang="en-US" sz="1400" dirty="0"/>
              <a:t>Response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84875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83A2-2E80-4121-9A23-A71734A4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94" y="257998"/>
            <a:ext cx="10515598" cy="1475815"/>
          </a:xfrm>
          <a:solidFill>
            <a:srgbClr val="271F3D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Depletion of NK cells expressing Ly49C/I significantly reduced the  DNFB &amp; gp160 -induced ear 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</a:rPr>
              <a:t>swelling response </a:t>
            </a:r>
            <a:endParaRPr lang="en-CA" sz="3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24A819-3903-49C8-BE00-6174CD309E05}"/>
              </a:ext>
            </a:extLst>
          </p:cNvPr>
          <p:cNvSpPr/>
          <p:nvPr/>
        </p:nvSpPr>
        <p:spPr>
          <a:xfrm>
            <a:off x="862794" y="1733813"/>
            <a:ext cx="10515599" cy="5069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8EC05-5A3E-4D06-878D-C032FA4F1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225" y="1809784"/>
            <a:ext cx="5043549" cy="3500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6FE8AB-F0BE-40A8-A27D-E44AFFA3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58" y="2166118"/>
            <a:ext cx="4762639" cy="314742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7F58719-CC20-415A-A8FD-535BD7866F10}"/>
              </a:ext>
            </a:extLst>
          </p:cNvPr>
          <p:cNvSpPr txBox="1"/>
          <p:nvPr/>
        </p:nvSpPr>
        <p:spPr>
          <a:xfrm>
            <a:off x="6040889" y="1777574"/>
            <a:ext cx="4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CA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FC5A54-9B46-44CB-AB86-0585172322D3}"/>
              </a:ext>
            </a:extLst>
          </p:cNvPr>
          <p:cNvSpPr txBox="1"/>
          <p:nvPr/>
        </p:nvSpPr>
        <p:spPr>
          <a:xfrm>
            <a:off x="1666854" y="1765041"/>
            <a:ext cx="4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C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087378-2A4A-4E33-8678-74743CC59339}"/>
              </a:ext>
            </a:extLst>
          </p:cNvPr>
          <p:cNvSpPr txBox="1"/>
          <p:nvPr/>
        </p:nvSpPr>
        <p:spPr>
          <a:xfrm>
            <a:off x="1084588" y="4698016"/>
            <a:ext cx="4577658" cy="259238"/>
          </a:xfrm>
          <a:prstGeom prst="rect">
            <a:avLst/>
          </a:prstGeom>
          <a:solidFill>
            <a:schemeClr val="accent5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18BB8D-87D2-4F98-A15D-4B6DFA97844F}"/>
              </a:ext>
            </a:extLst>
          </p:cNvPr>
          <p:cNvSpPr txBox="1"/>
          <p:nvPr/>
        </p:nvSpPr>
        <p:spPr>
          <a:xfrm>
            <a:off x="862794" y="6414325"/>
            <a:ext cx="1035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Figure 2. </a:t>
            </a:r>
            <a:r>
              <a:rPr lang="en-US" sz="900" dirty="0"/>
              <a:t>Representative plots of DNFB (A) &amp; gp160 (B)-induced mouse ear swelling response in </a:t>
            </a:r>
            <a:r>
              <a:rPr lang="en-US" sz="900" dirty="0" err="1"/>
              <a:t>Rag</a:t>
            </a:r>
            <a:r>
              <a:rPr lang="en-US" sz="900" baseline="30000" dirty="0" err="1"/>
              <a:t>KO</a:t>
            </a:r>
            <a:r>
              <a:rPr lang="en-US" sz="900" dirty="0"/>
              <a:t> Ly49G</a:t>
            </a:r>
            <a:r>
              <a:rPr lang="en-US" sz="900" baseline="30000" dirty="0"/>
              <a:t>KO</a:t>
            </a:r>
            <a:r>
              <a:rPr lang="en-US" sz="900" dirty="0"/>
              <a:t>H-2</a:t>
            </a:r>
            <a:r>
              <a:rPr lang="en-US" sz="900" baseline="30000" dirty="0"/>
              <a:t>d </a:t>
            </a:r>
            <a:r>
              <a:rPr lang="en-US" sz="900" dirty="0"/>
              <a:t>mice that treated with depleting antibodies targeting Ly49C/I (5E6) and control (PBS). Statistics were calculated using a two-way ANOVA followed by the Bonferroni post-hoc test. Significance is indicated with </a:t>
            </a:r>
            <a:r>
              <a:rPr lang="en-US" sz="900" i="1" dirty="0"/>
              <a:t>* p</a:t>
            </a:r>
            <a:r>
              <a:rPr lang="en-US" sz="900" dirty="0"/>
              <a:t>&lt;0.05, *</a:t>
            </a:r>
            <a:r>
              <a:rPr lang="en-US" sz="900" i="1" dirty="0"/>
              <a:t>* p</a:t>
            </a:r>
            <a:r>
              <a:rPr lang="en-US" sz="900" dirty="0"/>
              <a:t>&lt;0.01, **</a:t>
            </a:r>
            <a:r>
              <a:rPr lang="en-US" sz="900" i="1" dirty="0"/>
              <a:t>* p</a:t>
            </a:r>
            <a:r>
              <a:rPr lang="en-US" sz="900" dirty="0"/>
              <a:t>&lt;0.001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2C31FF-2DFE-41DA-80CD-7B15685A9183}"/>
              </a:ext>
            </a:extLst>
          </p:cNvPr>
          <p:cNvSpPr txBox="1"/>
          <p:nvPr/>
        </p:nvSpPr>
        <p:spPr>
          <a:xfrm>
            <a:off x="5955755" y="4649789"/>
            <a:ext cx="4886490" cy="271394"/>
          </a:xfrm>
          <a:prstGeom prst="rect">
            <a:avLst/>
          </a:prstGeom>
          <a:solidFill>
            <a:schemeClr val="accent5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26F73A-1692-4D16-B1D8-B44E5E67B0F4}"/>
              </a:ext>
            </a:extLst>
          </p:cNvPr>
          <p:cNvSpPr txBox="1"/>
          <p:nvPr/>
        </p:nvSpPr>
        <p:spPr>
          <a:xfrm>
            <a:off x="1084588" y="4966135"/>
            <a:ext cx="4577658" cy="279865"/>
          </a:xfrm>
          <a:prstGeom prst="rect">
            <a:avLst/>
          </a:prstGeom>
          <a:solidFill>
            <a:srgbClr val="C00000">
              <a:alpha val="26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EA4EA-998B-4EEA-99F4-CB8D3AC7CC8A}"/>
              </a:ext>
            </a:extLst>
          </p:cNvPr>
          <p:cNvSpPr txBox="1"/>
          <p:nvPr/>
        </p:nvSpPr>
        <p:spPr>
          <a:xfrm>
            <a:off x="5955755" y="4983459"/>
            <a:ext cx="4905534" cy="240631"/>
          </a:xfrm>
          <a:prstGeom prst="rect">
            <a:avLst/>
          </a:prstGeom>
          <a:solidFill>
            <a:srgbClr val="C00000">
              <a:alpha val="26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9DDE85-7578-448D-B1AC-D4A2B1DF6339}"/>
              </a:ext>
            </a:extLst>
          </p:cNvPr>
          <p:cNvSpPr txBox="1"/>
          <p:nvPr/>
        </p:nvSpPr>
        <p:spPr>
          <a:xfrm>
            <a:off x="3479397" y="5346818"/>
            <a:ext cx="5282392" cy="488982"/>
          </a:xfrm>
          <a:prstGeom prst="rect">
            <a:avLst/>
          </a:prstGeom>
          <a:solidFill>
            <a:schemeClr val="accent5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905E02-8BDB-4CCE-AFF3-454175D0A46E}"/>
              </a:ext>
            </a:extLst>
          </p:cNvPr>
          <p:cNvSpPr txBox="1"/>
          <p:nvPr/>
        </p:nvSpPr>
        <p:spPr>
          <a:xfrm>
            <a:off x="3479397" y="5882259"/>
            <a:ext cx="5283449" cy="507831"/>
          </a:xfrm>
          <a:prstGeom prst="rect">
            <a:avLst/>
          </a:prstGeom>
          <a:solidFill>
            <a:srgbClr val="C00000">
              <a:alpha val="2588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b="1" dirty="0">
              <a:solidFill>
                <a:schemeClr val="tx1">
                  <a:alpha val="43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C45F88-4509-4505-A6F6-952319A0E659}"/>
              </a:ext>
            </a:extLst>
          </p:cNvPr>
          <p:cNvSpPr txBox="1"/>
          <p:nvPr/>
        </p:nvSpPr>
        <p:spPr>
          <a:xfrm>
            <a:off x="3445591" y="5310361"/>
            <a:ext cx="145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4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Ly49C/I WT</a:t>
            </a:r>
            <a:endParaRPr lang="en-US" sz="1400" dirty="0">
              <a:solidFill>
                <a:schemeClr val="tx1">
                  <a:alpha val="43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1596A2-C92B-4407-B604-02C5B099A770}"/>
              </a:ext>
            </a:extLst>
          </p:cNvPr>
          <p:cNvSpPr/>
          <p:nvPr/>
        </p:nvSpPr>
        <p:spPr>
          <a:xfrm>
            <a:off x="5074715" y="5549548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C8860A-E0C8-45C7-BC8F-32CE4F48A75B}"/>
              </a:ext>
            </a:extLst>
          </p:cNvPr>
          <p:cNvSpPr/>
          <p:nvPr/>
        </p:nvSpPr>
        <p:spPr>
          <a:xfrm>
            <a:off x="3579113" y="6082313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D9F629-EE86-48D8-96B4-AC59F5163F78}"/>
              </a:ext>
            </a:extLst>
          </p:cNvPr>
          <p:cNvCxnSpPr>
            <a:cxnSpLocks/>
          </p:cNvCxnSpPr>
          <p:nvPr/>
        </p:nvCxnSpPr>
        <p:spPr>
          <a:xfrm>
            <a:off x="4583926" y="5706300"/>
            <a:ext cx="45465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D80575-413A-40FA-9CC9-B969B784A8B3}"/>
              </a:ext>
            </a:extLst>
          </p:cNvPr>
          <p:cNvCxnSpPr>
            <a:cxnSpLocks/>
          </p:cNvCxnSpPr>
          <p:nvPr/>
        </p:nvCxnSpPr>
        <p:spPr>
          <a:xfrm>
            <a:off x="4668886" y="6236200"/>
            <a:ext cx="45465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1A3A895-07FD-40B2-915F-A704E98099A8}"/>
              </a:ext>
            </a:extLst>
          </p:cNvPr>
          <p:cNvSpPr/>
          <p:nvPr/>
        </p:nvSpPr>
        <p:spPr>
          <a:xfrm>
            <a:off x="5074714" y="6082313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80070C-5463-4BE1-842B-990FDC390ECF}"/>
              </a:ext>
            </a:extLst>
          </p:cNvPr>
          <p:cNvSpPr/>
          <p:nvPr/>
        </p:nvSpPr>
        <p:spPr>
          <a:xfrm>
            <a:off x="3510882" y="5552412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4D3167-4B3F-475A-A8FA-6CD6B3346C77}"/>
              </a:ext>
            </a:extLst>
          </p:cNvPr>
          <p:cNvCxnSpPr>
            <a:cxnSpLocks/>
          </p:cNvCxnSpPr>
          <p:nvPr/>
        </p:nvCxnSpPr>
        <p:spPr>
          <a:xfrm flipV="1">
            <a:off x="6175777" y="5698188"/>
            <a:ext cx="505636" cy="5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E5EAAC-9A49-4132-8DB3-7959E85B676B}"/>
              </a:ext>
            </a:extLst>
          </p:cNvPr>
          <p:cNvCxnSpPr>
            <a:cxnSpLocks/>
          </p:cNvCxnSpPr>
          <p:nvPr/>
        </p:nvCxnSpPr>
        <p:spPr>
          <a:xfrm>
            <a:off x="6120593" y="6236200"/>
            <a:ext cx="5006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CEBF57A-085C-407D-AA84-8D7B5DF895D0}"/>
              </a:ext>
            </a:extLst>
          </p:cNvPr>
          <p:cNvSpPr/>
          <p:nvPr/>
        </p:nvSpPr>
        <p:spPr>
          <a:xfrm>
            <a:off x="6428595" y="5524745"/>
            <a:ext cx="2210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EAR SWELLING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046DAF-8A78-4C2B-9CBB-C7BA771AC5EF}"/>
              </a:ext>
            </a:extLst>
          </p:cNvPr>
          <p:cNvSpPr/>
          <p:nvPr/>
        </p:nvSpPr>
        <p:spPr>
          <a:xfrm>
            <a:off x="6619144" y="5939353"/>
            <a:ext cx="2210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SIGNIFICANT </a:t>
            </a:r>
            <a:r>
              <a:rPr lang="en-US" sz="1200" b="1" dirty="0"/>
              <a:t>EAR SWELLING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REDUCTION </a:t>
            </a:r>
          </a:p>
          <a:p>
            <a:pPr algn="ctr"/>
            <a:endParaRPr lang="en-US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AF9FC0-695C-4157-906B-AABD10156762}"/>
              </a:ext>
            </a:extLst>
          </p:cNvPr>
          <p:cNvSpPr txBox="1"/>
          <p:nvPr/>
        </p:nvSpPr>
        <p:spPr>
          <a:xfrm>
            <a:off x="3465591" y="5864497"/>
            <a:ext cx="171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>
                    <a:alpha val="43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Ly49C/I  Depleted</a:t>
            </a:r>
            <a:endParaRPr lang="en-US" sz="1400" dirty="0">
              <a:solidFill>
                <a:srgbClr val="7030A0">
                  <a:alpha val="43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450683-47B2-460D-8E78-40B6FEABC374}"/>
              </a:ext>
            </a:extLst>
          </p:cNvPr>
          <p:cNvSpPr txBox="1"/>
          <p:nvPr/>
        </p:nvSpPr>
        <p:spPr>
          <a:xfrm>
            <a:off x="1995431" y="1823239"/>
            <a:ext cx="294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DNFB-Induced Ear Swelling Response </a:t>
            </a:r>
            <a:endParaRPr lang="en-CA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3C5060-1106-47D8-9BA9-25745A3A459F}"/>
              </a:ext>
            </a:extLst>
          </p:cNvPr>
          <p:cNvSpPr txBox="1"/>
          <p:nvPr/>
        </p:nvSpPr>
        <p:spPr>
          <a:xfrm>
            <a:off x="7074710" y="1792963"/>
            <a:ext cx="41218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gp160-Induced Ear Swelling Response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5717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83A2-2E80-4121-9A23-A71734A4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6" y="219808"/>
            <a:ext cx="10895528" cy="1289739"/>
          </a:xfrm>
          <a:solidFill>
            <a:srgbClr val="271F3D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550" b="1" dirty="0">
                <a:solidFill>
                  <a:schemeClr val="bg1"/>
                </a:solidFill>
                <a:latin typeface="+mn-lt"/>
              </a:rPr>
              <a:t>Depletion of NK cells expressing Ly49G receptors doesn’t affect the DNFB or gp160-induced ear swelling response </a:t>
            </a:r>
            <a:endParaRPr lang="en-CA" sz="35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933FD-BDB5-4EFB-951D-10A3884F0383}"/>
              </a:ext>
            </a:extLst>
          </p:cNvPr>
          <p:cNvSpPr txBox="1"/>
          <p:nvPr/>
        </p:nvSpPr>
        <p:spPr>
          <a:xfrm>
            <a:off x="589085" y="6429717"/>
            <a:ext cx="1089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Figure 3. </a:t>
            </a:r>
            <a:r>
              <a:rPr lang="en-US" sz="900" dirty="0"/>
              <a:t>Representative plots of DNFB (A) &amp; gp160 (B)-induced mouse ear swelling response in </a:t>
            </a:r>
            <a:r>
              <a:rPr lang="en-US" sz="900" dirty="0" err="1"/>
              <a:t>Rag</a:t>
            </a:r>
            <a:r>
              <a:rPr lang="en-US" sz="900" baseline="30000" dirty="0" err="1"/>
              <a:t>KO</a:t>
            </a:r>
            <a:r>
              <a:rPr lang="en-US" sz="900" dirty="0"/>
              <a:t> H-2</a:t>
            </a:r>
            <a:r>
              <a:rPr lang="en-US" sz="900" baseline="30000" dirty="0"/>
              <a:t>d</a:t>
            </a:r>
            <a:r>
              <a:rPr lang="en-US" sz="900" dirty="0"/>
              <a:t>mice that treated with depleting antibodies targeting Ly49C/I (5E6), Ly49G (4D11) and control (PBS). Statistics were calculated using a two-way ANOVA followed by the Bonferroni post-hoc test. Significance is indicated with </a:t>
            </a:r>
            <a:r>
              <a:rPr lang="en-US" sz="900" i="1" dirty="0"/>
              <a:t>* p</a:t>
            </a:r>
            <a:r>
              <a:rPr lang="en-US" sz="900" dirty="0"/>
              <a:t>&lt;0.05, *</a:t>
            </a:r>
            <a:r>
              <a:rPr lang="en-US" sz="900" i="1" dirty="0"/>
              <a:t>* p</a:t>
            </a:r>
            <a:r>
              <a:rPr lang="en-US" sz="900" dirty="0"/>
              <a:t>&lt;0.01, **</a:t>
            </a:r>
            <a:r>
              <a:rPr lang="en-US" sz="900" i="1" dirty="0"/>
              <a:t>* p</a:t>
            </a:r>
            <a:r>
              <a:rPr lang="en-US" sz="900" dirty="0"/>
              <a:t>&lt;0.001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5F15D-5B13-4CDE-AC6B-090F527818D8}"/>
              </a:ext>
            </a:extLst>
          </p:cNvPr>
          <p:cNvSpPr/>
          <p:nvPr/>
        </p:nvSpPr>
        <p:spPr>
          <a:xfrm>
            <a:off x="589086" y="1526266"/>
            <a:ext cx="10895528" cy="5252603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220C1-2222-4462-8115-A32C4039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130" y="2579674"/>
            <a:ext cx="4228339" cy="386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5F60F8-0E19-4267-B9A1-1C08CB43B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25" y="2464008"/>
            <a:ext cx="4425783" cy="39657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993B8A-1121-4CC6-8D38-AD1B551C7EEE}"/>
              </a:ext>
            </a:extLst>
          </p:cNvPr>
          <p:cNvSpPr txBox="1"/>
          <p:nvPr/>
        </p:nvSpPr>
        <p:spPr>
          <a:xfrm>
            <a:off x="4496982" y="2068158"/>
            <a:ext cx="4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4871B-0414-4224-8874-4083817C9D5F}"/>
              </a:ext>
            </a:extLst>
          </p:cNvPr>
          <p:cNvSpPr txBox="1"/>
          <p:nvPr/>
        </p:nvSpPr>
        <p:spPr>
          <a:xfrm>
            <a:off x="857689" y="2054466"/>
            <a:ext cx="43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589FEC-22DD-453E-AE1C-791DD0DA64BE}"/>
              </a:ext>
            </a:extLst>
          </p:cNvPr>
          <p:cNvSpPr txBox="1"/>
          <p:nvPr/>
        </p:nvSpPr>
        <p:spPr>
          <a:xfrm>
            <a:off x="7006339" y="1641896"/>
            <a:ext cx="4485940" cy="467316"/>
          </a:xfrm>
          <a:prstGeom prst="rect">
            <a:avLst/>
          </a:prstGeom>
          <a:solidFill>
            <a:schemeClr val="accent5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B6E966-4D0A-4F78-9F5C-CF94FD8BAFC7}"/>
              </a:ext>
            </a:extLst>
          </p:cNvPr>
          <p:cNvSpPr txBox="1"/>
          <p:nvPr/>
        </p:nvSpPr>
        <p:spPr>
          <a:xfrm>
            <a:off x="685590" y="5251347"/>
            <a:ext cx="4273184" cy="264119"/>
          </a:xfrm>
          <a:prstGeom prst="rect">
            <a:avLst/>
          </a:prstGeom>
          <a:solidFill>
            <a:schemeClr val="accent5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E7DA0-7F01-4682-A878-776B41F067F0}"/>
              </a:ext>
            </a:extLst>
          </p:cNvPr>
          <p:cNvSpPr txBox="1"/>
          <p:nvPr/>
        </p:nvSpPr>
        <p:spPr>
          <a:xfrm>
            <a:off x="5111373" y="5187697"/>
            <a:ext cx="4103547" cy="243223"/>
          </a:xfrm>
          <a:prstGeom prst="rect">
            <a:avLst/>
          </a:prstGeom>
          <a:solidFill>
            <a:schemeClr val="accent5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8FC3F7-2C89-4C6E-A2C5-E31FDA10B21A}"/>
              </a:ext>
            </a:extLst>
          </p:cNvPr>
          <p:cNvSpPr txBox="1"/>
          <p:nvPr/>
        </p:nvSpPr>
        <p:spPr>
          <a:xfrm>
            <a:off x="672210" y="5541984"/>
            <a:ext cx="4286564" cy="228809"/>
          </a:xfrm>
          <a:prstGeom prst="rect">
            <a:avLst/>
          </a:prstGeom>
          <a:solidFill>
            <a:srgbClr val="C00000">
              <a:alpha val="26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962222-F461-4B36-A434-663A1A7082A0}"/>
              </a:ext>
            </a:extLst>
          </p:cNvPr>
          <p:cNvSpPr txBox="1"/>
          <p:nvPr/>
        </p:nvSpPr>
        <p:spPr>
          <a:xfrm>
            <a:off x="5104997" y="5494301"/>
            <a:ext cx="4103547" cy="243223"/>
          </a:xfrm>
          <a:prstGeom prst="rect">
            <a:avLst/>
          </a:prstGeom>
          <a:solidFill>
            <a:srgbClr val="C00000">
              <a:alpha val="26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A7AD6-853B-4CA2-8C51-5E79004E7FAC}"/>
              </a:ext>
            </a:extLst>
          </p:cNvPr>
          <p:cNvSpPr txBox="1"/>
          <p:nvPr/>
        </p:nvSpPr>
        <p:spPr>
          <a:xfrm>
            <a:off x="679215" y="5823616"/>
            <a:ext cx="4279559" cy="239379"/>
          </a:xfrm>
          <a:prstGeom prst="rect">
            <a:avLst/>
          </a:prstGeom>
          <a:solidFill>
            <a:schemeClr val="accent6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C86B24-4A21-4E2A-8446-31A19F94B2EA}"/>
              </a:ext>
            </a:extLst>
          </p:cNvPr>
          <p:cNvSpPr txBox="1"/>
          <p:nvPr/>
        </p:nvSpPr>
        <p:spPr>
          <a:xfrm>
            <a:off x="5104998" y="5797910"/>
            <a:ext cx="4103547" cy="273209"/>
          </a:xfrm>
          <a:prstGeom prst="rect">
            <a:avLst/>
          </a:prstGeom>
          <a:solidFill>
            <a:schemeClr val="accent6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FF2D90-066F-4B6A-8878-1DB555B8DAE4}"/>
              </a:ext>
            </a:extLst>
          </p:cNvPr>
          <p:cNvSpPr txBox="1"/>
          <p:nvPr/>
        </p:nvSpPr>
        <p:spPr>
          <a:xfrm>
            <a:off x="7001404" y="2174617"/>
            <a:ext cx="4485940" cy="460708"/>
          </a:xfrm>
          <a:prstGeom prst="rect">
            <a:avLst/>
          </a:prstGeom>
          <a:solidFill>
            <a:srgbClr val="C00000">
              <a:alpha val="26000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B25B69-5353-4817-AC8B-47CC409AE7E9}"/>
              </a:ext>
            </a:extLst>
          </p:cNvPr>
          <p:cNvSpPr txBox="1"/>
          <p:nvPr/>
        </p:nvSpPr>
        <p:spPr>
          <a:xfrm>
            <a:off x="6991010" y="2725584"/>
            <a:ext cx="4489900" cy="564267"/>
          </a:xfrm>
          <a:prstGeom prst="rect">
            <a:avLst/>
          </a:prstGeom>
          <a:solidFill>
            <a:schemeClr val="accent6">
              <a:alpha val="26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26EC7A-F0AA-497F-A60C-D6C2CF2266E3}"/>
              </a:ext>
            </a:extLst>
          </p:cNvPr>
          <p:cNvSpPr txBox="1"/>
          <p:nvPr/>
        </p:nvSpPr>
        <p:spPr>
          <a:xfrm>
            <a:off x="6983247" y="1595093"/>
            <a:ext cx="110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alpha val="4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Ly49 WT</a:t>
            </a:r>
            <a:endParaRPr lang="en-US" sz="1400" dirty="0">
              <a:solidFill>
                <a:schemeClr val="tx1">
                  <a:alpha val="43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91DA23-2F01-448D-8EE9-CCF527DF52A9}"/>
              </a:ext>
            </a:extLst>
          </p:cNvPr>
          <p:cNvSpPr txBox="1"/>
          <p:nvPr/>
        </p:nvSpPr>
        <p:spPr>
          <a:xfrm>
            <a:off x="6975581" y="2116226"/>
            <a:ext cx="181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>
                    <a:alpha val="43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Ly49G Depleted</a:t>
            </a:r>
            <a:endParaRPr lang="en-US" sz="1400" dirty="0">
              <a:solidFill>
                <a:srgbClr val="7030A0">
                  <a:alpha val="43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35DEF6-5A4E-44F1-96E9-96AD78D71447}"/>
              </a:ext>
            </a:extLst>
          </p:cNvPr>
          <p:cNvSpPr txBox="1"/>
          <p:nvPr/>
        </p:nvSpPr>
        <p:spPr>
          <a:xfrm>
            <a:off x="6991009" y="2670948"/>
            <a:ext cx="198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  <a:alpha val="4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Ly49C/I Depleted</a:t>
            </a:r>
            <a:endParaRPr lang="en-US" sz="1400" dirty="0">
              <a:solidFill>
                <a:schemeClr val="accent2">
                  <a:lumMod val="50000"/>
                  <a:alpha val="43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11CEB0-8B3F-4062-AC5C-3A59BB0A018E}"/>
              </a:ext>
            </a:extLst>
          </p:cNvPr>
          <p:cNvSpPr/>
          <p:nvPr/>
        </p:nvSpPr>
        <p:spPr>
          <a:xfrm>
            <a:off x="7085801" y="2900266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D734EC-3744-457B-B70B-8AE2FA7F7E58}"/>
              </a:ext>
            </a:extLst>
          </p:cNvPr>
          <p:cNvSpPr/>
          <p:nvPr/>
        </p:nvSpPr>
        <p:spPr>
          <a:xfrm>
            <a:off x="8631033" y="2916804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BE70FA-614A-4AF0-AD55-4315DC7372ED}"/>
              </a:ext>
            </a:extLst>
          </p:cNvPr>
          <p:cNvSpPr/>
          <p:nvPr/>
        </p:nvSpPr>
        <p:spPr>
          <a:xfrm>
            <a:off x="7085801" y="2365850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25A5A8-12B3-4C63-98CF-14B0FF258347}"/>
              </a:ext>
            </a:extLst>
          </p:cNvPr>
          <p:cNvSpPr/>
          <p:nvPr/>
        </p:nvSpPr>
        <p:spPr>
          <a:xfrm>
            <a:off x="8604037" y="2362937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7327C3-9703-4017-8E69-1DC15FD08C8E}"/>
              </a:ext>
            </a:extLst>
          </p:cNvPr>
          <p:cNvSpPr/>
          <p:nvPr/>
        </p:nvSpPr>
        <p:spPr>
          <a:xfrm>
            <a:off x="7065861" y="1819068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1D96A1-6F9E-484B-8791-D8803A4BB554}"/>
              </a:ext>
            </a:extLst>
          </p:cNvPr>
          <p:cNvSpPr/>
          <p:nvPr/>
        </p:nvSpPr>
        <p:spPr>
          <a:xfrm>
            <a:off x="8575578" y="1817006"/>
            <a:ext cx="162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DNFB/gp160   </a:t>
            </a:r>
            <a:endParaRPr lang="en-US" sz="14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3A4260-9264-43FE-9534-9F7DADDDCBC1}"/>
              </a:ext>
            </a:extLst>
          </p:cNvPr>
          <p:cNvCxnSpPr>
            <a:cxnSpLocks/>
          </p:cNvCxnSpPr>
          <p:nvPr/>
        </p:nvCxnSpPr>
        <p:spPr>
          <a:xfrm>
            <a:off x="8144842" y="1978362"/>
            <a:ext cx="45465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D362139-B6AB-4B00-BB9E-DAC19AADE0EC}"/>
              </a:ext>
            </a:extLst>
          </p:cNvPr>
          <p:cNvCxnSpPr>
            <a:cxnSpLocks/>
          </p:cNvCxnSpPr>
          <p:nvPr/>
        </p:nvCxnSpPr>
        <p:spPr>
          <a:xfrm>
            <a:off x="8171218" y="2518130"/>
            <a:ext cx="45465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E22A45F-4A91-4084-817F-0CE4A0BE48AA}"/>
              </a:ext>
            </a:extLst>
          </p:cNvPr>
          <p:cNvCxnSpPr>
            <a:cxnSpLocks/>
          </p:cNvCxnSpPr>
          <p:nvPr/>
        </p:nvCxnSpPr>
        <p:spPr>
          <a:xfrm>
            <a:off x="8171218" y="3077399"/>
            <a:ext cx="45465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8E56A12-A22E-429F-B9E1-92C40F3063B4}"/>
              </a:ext>
            </a:extLst>
          </p:cNvPr>
          <p:cNvCxnSpPr>
            <a:cxnSpLocks/>
          </p:cNvCxnSpPr>
          <p:nvPr/>
        </p:nvCxnSpPr>
        <p:spPr>
          <a:xfrm flipV="1">
            <a:off x="9694007" y="1970894"/>
            <a:ext cx="505636" cy="5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1BB5E7-6C6C-4CF8-AEE9-8EA1DFBE1440}"/>
              </a:ext>
            </a:extLst>
          </p:cNvPr>
          <p:cNvCxnSpPr>
            <a:cxnSpLocks/>
          </p:cNvCxnSpPr>
          <p:nvPr/>
        </p:nvCxnSpPr>
        <p:spPr>
          <a:xfrm flipV="1">
            <a:off x="9722466" y="2514201"/>
            <a:ext cx="505636" cy="5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CA1C0FA-940F-4EC2-9228-0D609E67D37A}"/>
              </a:ext>
            </a:extLst>
          </p:cNvPr>
          <p:cNvCxnSpPr>
            <a:cxnSpLocks/>
          </p:cNvCxnSpPr>
          <p:nvPr/>
        </p:nvCxnSpPr>
        <p:spPr>
          <a:xfrm flipV="1">
            <a:off x="9749462" y="3069148"/>
            <a:ext cx="505636" cy="5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1FDBEF7-18B6-47EF-B467-2B83E13DD2B2}"/>
              </a:ext>
            </a:extLst>
          </p:cNvPr>
          <p:cNvSpPr/>
          <p:nvPr/>
        </p:nvSpPr>
        <p:spPr>
          <a:xfrm>
            <a:off x="9694007" y="1814944"/>
            <a:ext cx="2210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EAR SWELLING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E6F504-ADD5-4CC3-85CD-994C3184F35E}"/>
              </a:ext>
            </a:extLst>
          </p:cNvPr>
          <p:cNvSpPr/>
          <p:nvPr/>
        </p:nvSpPr>
        <p:spPr>
          <a:xfrm>
            <a:off x="9691195" y="2358230"/>
            <a:ext cx="2210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EAR SWELLING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A9A7ED-0131-4763-8B1C-44E0AF34FB3A}"/>
              </a:ext>
            </a:extLst>
          </p:cNvPr>
          <p:cNvSpPr/>
          <p:nvPr/>
        </p:nvSpPr>
        <p:spPr>
          <a:xfrm>
            <a:off x="9795283" y="2669357"/>
            <a:ext cx="2210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SIGNIFICANT</a:t>
            </a:r>
          </a:p>
          <a:p>
            <a:pPr algn="ctr"/>
            <a:r>
              <a:rPr lang="en-US" sz="1200" b="1" dirty="0"/>
              <a:t> EAR  SWELLING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REDUCTION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E0B4ED-631E-4789-A16E-583854E9F607}"/>
              </a:ext>
            </a:extLst>
          </p:cNvPr>
          <p:cNvSpPr txBox="1"/>
          <p:nvPr/>
        </p:nvSpPr>
        <p:spPr>
          <a:xfrm>
            <a:off x="1297305" y="2056454"/>
            <a:ext cx="215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DNFB-Induced Ear Swelling </a:t>
            </a:r>
          </a:p>
          <a:p>
            <a:pPr algn="ctr"/>
            <a:r>
              <a:rPr lang="en-US" sz="1400" dirty="0"/>
              <a:t>Response </a:t>
            </a:r>
            <a:endParaRPr lang="en-CA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352EAE-2D5F-447D-A869-09A61545F5D8}"/>
              </a:ext>
            </a:extLst>
          </p:cNvPr>
          <p:cNvSpPr txBox="1"/>
          <p:nvPr/>
        </p:nvSpPr>
        <p:spPr>
          <a:xfrm>
            <a:off x="4445146" y="2081854"/>
            <a:ext cx="3047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gp160-Induced Ear Swelling </a:t>
            </a:r>
          </a:p>
          <a:p>
            <a:pPr algn="ctr"/>
            <a:r>
              <a:rPr lang="en-US" sz="1400" dirty="0"/>
              <a:t>Response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16416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83A2-2E80-4121-9A23-A71734A4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9662"/>
            <a:ext cx="7279381" cy="1085602"/>
          </a:xfrm>
          <a:solidFill>
            <a:srgbClr val="271F3D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Conclusions &amp; Future Directions</a:t>
            </a:r>
            <a:endParaRPr lang="en-CA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CF8E35-2D9A-4AE9-9957-49880D508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95264"/>
            <a:ext cx="7279382" cy="5328142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800" b="1" dirty="0"/>
              <a:t>Conclusions</a:t>
            </a:r>
          </a:p>
          <a:p>
            <a:pPr marL="0" indent="0" algn="ctr">
              <a:buNone/>
            </a:pPr>
            <a:endParaRPr lang="en-CA" sz="1800" dirty="0">
              <a:solidFill>
                <a:schemeClr val="l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EE57E-2485-42DB-B719-8222CFDECCDD}"/>
              </a:ext>
            </a:extLst>
          </p:cNvPr>
          <p:cNvSpPr txBox="1">
            <a:spLocks/>
          </p:cNvSpPr>
          <p:nvPr/>
        </p:nvSpPr>
        <p:spPr>
          <a:xfrm>
            <a:off x="8288047" y="280912"/>
            <a:ext cx="3426492" cy="1114352"/>
          </a:xfrm>
          <a:prstGeom prst="rect">
            <a:avLst/>
          </a:prstGeom>
          <a:solidFill>
            <a:srgbClr val="271F3D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Acknowledgement</a:t>
            </a:r>
            <a:endParaRPr lang="en-CA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3290-F6D5-461E-B93B-00EEC7F32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9253" y="1395265"/>
            <a:ext cx="3405286" cy="5328141"/>
          </a:xfrm>
          <a:ln>
            <a:solidFill>
              <a:srgbClr val="333399"/>
            </a:solidFill>
          </a:ln>
        </p:spPr>
        <p:txBody>
          <a:bodyPr>
            <a:normAutofit/>
          </a:bodyPr>
          <a:lstStyle/>
          <a:p>
            <a:pPr marL="457200" lvl="2" indent="0" algn="just">
              <a:spcBef>
                <a:spcPts val="1000"/>
              </a:spcBef>
              <a:buNone/>
            </a:pPr>
            <a:r>
              <a:rPr lang="es-MX" sz="1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DA2BF-5BFA-4F17-AC15-03B804D1E55F}"/>
              </a:ext>
            </a:extLst>
          </p:cNvPr>
          <p:cNvSpPr txBox="1"/>
          <p:nvPr/>
        </p:nvSpPr>
        <p:spPr>
          <a:xfrm>
            <a:off x="4629788" y="2351175"/>
            <a:ext cx="3411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. </a:t>
            </a:r>
          </a:p>
          <a:p>
            <a:pPr marL="0" indent="0">
              <a:buNone/>
            </a:pPr>
            <a:r>
              <a:rPr lang="en-US" sz="2400" b="1" u="sng" dirty="0"/>
              <a:t>Future Directions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Determine the antigen-specificity of the Ly49 receptor-mediated NK cell memory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Characterize the phenotypical features of the adaptive innate memory cells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Analyze the pathway of the Ly49 receptor-mediated NK cell memory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2CE81A-B81A-4DE6-87A8-144F9611B194}"/>
              </a:ext>
            </a:extLst>
          </p:cNvPr>
          <p:cNvSpPr txBox="1">
            <a:spLocks/>
          </p:cNvSpPr>
          <p:nvPr/>
        </p:nvSpPr>
        <p:spPr>
          <a:xfrm>
            <a:off x="8370545" y="1852001"/>
            <a:ext cx="29832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  Supervisor</a:t>
            </a:r>
          </a:p>
          <a:p>
            <a:pPr marL="457200" lvl="1" indent="0">
              <a:buNone/>
            </a:pPr>
            <a:r>
              <a:rPr lang="en-US" sz="1600" dirty="0"/>
              <a:t>-Dr. Andrew </a:t>
            </a:r>
            <a:r>
              <a:rPr lang="en-US" sz="1600" dirty="0" err="1"/>
              <a:t>Makrigiannis</a:t>
            </a:r>
            <a:endParaRPr lang="en-US" sz="1600" dirty="0"/>
          </a:p>
          <a:p>
            <a:pPr marL="285750" lvl="1" indent="-285750">
              <a:spcBef>
                <a:spcPts val="1000"/>
              </a:spcBef>
            </a:pPr>
            <a:r>
              <a:rPr lang="en-US" sz="1600" dirty="0"/>
              <a:t> Everyone in </a:t>
            </a:r>
            <a:r>
              <a:rPr lang="en-US" sz="1600" dirty="0" err="1"/>
              <a:t>Mak</a:t>
            </a:r>
            <a:r>
              <a:rPr lang="en-US" sz="1600" dirty="0"/>
              <a:t> lab</a:t>
            </a:r>
          </a:p>
          <a:p>
            <a:pPr marL="342900" lvl="1" indent="-342900">
              <a:spcBef>
                <a:spcPts val="1000"/>
              </a:spcBef>
            </a:pPr>
            <a:r>
              <a:rPr lang="es-MX" sz="1600" dirty="0" err="1"/>
              <a:t>Supervisory</a:t>
            </a:r>
            <a:r>
              <a:rPr lang="es-MX" sz="1600" dirty="0"/>
              <a:t> </a:t>
            </a:r>
            <a:r>
              <a:rPr lang="es-MX" sz="1600" dirty="0" err="1"/>
              <a:t>Committee</a:t>
            </a:r>
            <a:endParaRPr lang="es-MX" sz="1600" dirty="0"/>
          </a:p>
          <a:p>
            <a:pPr marL="342900" lvl="1" indent="-342900">
              <a:spcBef>
                <a:spcPts val="1000"/>
              </a:spcBef>
            </a:pPr>
            <a:r>
              <a:rPr lang="en-US" sz="1600" dirty="0"/>
              <a:t>Funding Partners </a:t>
            </a:r>
          </a:p>
          <a:p>
            <a:pPr marL="342900" lvl="1" indent="-342900">
              <a:spcBef>
                <a:spcPts val="1000"/>
              </a:spcBef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pic>
        <p:nvPicPr>
          <p:cNvPr id="15" name="Imagen 17">
            <a:extLst>
              <a:ext uri="{FF2B5EF4-FFF2-40B4-BE49-F238E27FC236}">
                <a16:creationId xmlns:a16="http://schemas.microsoft.com/office/drawing/2014/main" id="{D504E74B-EF5E-4AD0-8F52-E9A40CD1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495" y="3619724"/>
            <a:ext cx="2064305" cy="480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E5F619-FC87-4384-A28E-FE1019AC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61" y="4322550"/>
            <a:ext cx="1639311" cy="68304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D78247-2B22-4930-B7DB-9BEF947B2B48}"/>
              </a:ext>
            </a:extLst>
          </p:cNvPr>
          <p:cNvSpPr txBox="1">
            <a:spLocks/>
          </p:cNvSpPr>
          <p:nvPr/>
        </p:nvSpPr>
        <p:spPr>
          <a:xfrm>
            <a:off x="838200" y="4027670"/>
            <a:ext cx="5139017" cy="2535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E6B64-BCB4-48CE-AAEC-3789EA8C23FE}"/>
              </a:ext>
            </a:extLst>
          </p:cNvPr>
          <p:cNvSpPr txBox="1"/>
          <p:nvPr/>
        </p:nvSpPr>
        <p:spPr>
          <a:xfrm>
            <a:off x="1811006" y="1401343"/>
            <a:ext cx="202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Conclusions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81E7B-9D03-411D-88DE-676F1D09813A}"/>
              </a:ext>
            </a:extLst>
          </p:cNvPr>
          <p:cNvSpPr txBox="1"/>
          <p:nvPr/>
        </p:nvSpPr>
        <p:spPr>
          <a:xfrm>
            <a:off x="838198" y="6548338"/>
            <a:ext cx="178557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600" dirty="0"/>
              <a:t>Created with BioRender.com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7E062-8A3E-457D-B856-FAFA89A0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77" y="1799411"/>
            <a:ext cx="3239523" cy="47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821</Words>
  <Application>Microsoft Office PowerPoint</Application>
  <PresentationFormat>Widescreen</PresentationFormat>
  <Paragraphs>140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Adaptive Responses of Natural Killer Cells Exhibit Distinct Requirements Among Members of the Ly49 Receptor Family  </vt:lpstr>
      <vt:lpstr>Introduction </vt:lpstr>
      <vt:lpstr>Methods- Mouse Ear Swelling Assay </vt:lpstr>
      <vt:lpstr>Ly49G receptors are not required to mediate DNFB or gp160- induced ear swelling response  </vt:lpstr>
      <vt:lpstr> Depletion of NK cells expressing Ly49C/I significantly reduced the  DNFB &amp; gp160 -induced ear  swelling response </vt:lpstr>
      <vt:lpstr>Depletion of NK cells expressing Ly49G receptors doesn’t affect the DNFB or gp160-induced ear swelling response </vt:lpstr>
      <vt:lpstr>Conclusions &amp; 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</dc:title>
  <dc:creator>Gayani Shamodhini Gamage</dc:creator>
  <cp:lastModifiedBy>Gayani Shamodhini Gamage</cp:lastModifiedBy>
  <cp:revision>139</cp:revision>
  <dcterms:created xsi:type="dcterms:W3CDTF">2021-04-12T13:32:17Z</dcterms:created>
  <dcterms:modified xsi:type="dcterms:W3CDTF">2021-04-19T16:25:01Z</dcterms:modified>
</cp:coreProperties>
</file>